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27.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6" r:id="rId2"/>
    <p:sldId id="265" r:id="rId3"/>
    <p:sldId id="267" r:id="rId4"/>
    <p:sldId id="282" r:id="rId5"/>
    <p:sldId id="268" r:id="rId6"/>
    <p:sldId id="269" r:id="rId7"/>
    <p:sldId id="272" r:id="rId8"/>
    <p:sldId id="273" r:id="rId9"/>
    <p:sldId id="274" r:id="rId10"/>
    <p:sldId id="275" r:id="rId11"/>
    <p:sldId id="276" r:id="rId12"/>
    <p:sldId id="277" r:id="rId13"/>
    <p:sldId id="278" r:id="rId14"/>
    <p:sldId id="263" r:id="rId15"/>
    <p:sldId id="262" r:id="rId16"/>
    <p:sldId id="280" r:id="rId17"/>
    <p:sldId id="279" r:id="rId18"/>
    <p:sldId id="256" r:id="rId19"/>
    <p:sldId id="264" r:id="rId20"/>
    <p:sldId id="258" r:id="rId21"/>
    <p:sldId id="287" r:id="rId22"/>
    <p:sldId id="286" r:id="rId23"/>
    <p:sldId id="259" r:id="rId24"/>
    <p:sldId id="260" r:id="rId25"/>
    <p:sldId id="261" r:id="rId26"/>
    <p:sldId id="285" r:id="rId27"/>
    <p:sldId id="28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94616" autoAdjust="0"/>
  </p:normalViewPr>
  <p:slideViewPr>
    <p:cSldViewPr snapToGrid="0">
      <p:cViewPr varScale="1">
        <p:scale>
          <a:sx n="74" d="100"/>
          <a:sy n="74" d="100"/>
        </p:scale>
        <p:origin x="78" y="798"/>
      </p:cViewPr>
      <p:guideLst/>
    </p:cSldViewPr>
  </p:slideViewPr>
  <p:outlineViewPr>
    <p:cViewPr>
      <p:scale>
        <a:sx n="33" d="100"/>
        <a:sy n="33" d="100"/>
      </p:scale>
      <p:origin x="0" y="-32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37"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4C10B-1280-4554-A68D-8C7C7BDA8807}" type="datetimeFigureOut">
              <a:rPr lang="en-US" smtClean="0"/>
              <a:t>12/13/2016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43D9AC-2223-44E8-8814-EF90EDBC211B}" type="slidenum">
              <a:rPr lang="en-US" smtClean="0"/>
              <a:t>‹#›</a:t>
            </a:fld>
            <a:endParaRPr lang="en-US"/>
          </a:p>
        </p:txBody>
      </p:sp>
    </p:spTree>
    <p:extLst>
      <p:ext uri="{BB962C8B-B14F-4D97-AF65-F5344CB8AC3E}">
        <p14:creationId xmlns:p14="http://schemas.microsoft.com/office/powerpoint/2010/main" val="420821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1</a:t>
            </a:fld>
            <a:endParaRPr lang="en-US"/>
          </a:p>
        </p:txBody>
      </p:sp>
      <p:sp>
        <p:nvSpPr>
          <p:cNvPr id="5" name="Footer Placeholder 4"/>
          <p:cNvSpPr>
            <a:spLocks noGrp="1"/>
          </p:cNvSpPr>
          <p:nvPr>
            <p:ph type="ftr" sz="quarter" idx="11"/>
          </p:nvPr>
        </p:nvSpPr>
        <p:spPr/>
        <p:txBody>
          <a:bodyPr/>
          <a:lstStyle/>
          <a:p>
            <a:pPr>
              <a:defRPr/>
            </a:pPr>
            <a:r>
              <a:rPr lang="en-US" smtClean="0"/>
              <a:t>BF 013-2(13)</a:t>
            </a:r>
            <a:endParaRPr lang="en-US"/>
          </a:p>
        </p:txBody>
      </p:sp>
    </p:spTree>
    <p:extLst>
      <p:ext uri="{BB962C8B-B14F-4D97-AF65-F5344CB8AC3E}">
        <p14:creationId xmlns:p14="http://schemas.microsoft.com/office/powerpoint/2010/main" val="3042480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 </a:t>
            </a:r>
            <a:r>
              <a:rPr lang="en-US" dirty="0" smtClean="0"/>
              <a:t>The test criteria are documented in the AASHTO Manual for Assessing Safety Hardware (MASH) (2009) which is an update of NCHRP Report 350: Recommended Procedures for the Safety Performance Evaluation of Highway Features.</a:t>
            </a:r>
          </a:p>
          <a:p>
            <a:endParaRPr lang="en-US" dirty="0"/>
          </a:p>
        </p:txBody>
      </p:sp>
      <p:sp>
        <p:nvSpPr>
          <p:cNvPr id="4" name="Slide Number Placeholder 3"/>
          <p:cNvSpPr>
            <a:spLocks noGrp="1"/>
          </p:cNvSpPr>
          <p:nvPr>
            <p:ph type="sldNum" sz="quarter" idx="10"/>
          </p:nvPr>
        </p:nvSpPr>
        <p:spPr/>
        <p:txBody>
          <a:bodyPr/>
          <a:lstStyle/>
          <a:p>
            <a:fld id="{6943D9AC-2223-44E8-8814-EF90EDBC211B}" type="slidenum">
              <a:rPr lang="en-US" smtClean="0"/>
              <a:t>14</a:t>
            </a:fld>
            <a:endParaRPr lang="en-US"/>
          </a:p>
        </p:txBody>
      </p:sp>
    </p:spTree>
    <p:extLst>
      <p:ext uri="{BB962C8B-B14F-4D97-AF65-F5344CB8AC3E}">
        <p14:creationId xmlns:p14="http://schemas.microsoft.com/office/powerpoint/2010/main" val="1306166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CB0B14-C7B8-4AF3-BCEE-11416DE30D6E}"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7CF8B-5CE8-40BD-A5B6-24E796B40ECC}" type="slidenum">
              <a:rPr lang="en-US" smtClean="0"/>
              <a:t>‹#›</a:t>
            </a:fld>
            <a:endParaRPr lang="en-US"/>
          </a:p>
        </p:txBody>
      </p:sp>
    </p:spTree>
    <p:extLst>
      <p:ext uri="{BB962C8B-B14F-4D97-AF65-F5344CB8AC3E}">
        <p14:creationId xmlns:p14="http://schemas.microsoft.com/office/powerpoint/2010/main" val="3886403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CB0B14-C7B8-4AF3-BCEE-11416DE30D6E}"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7CF8B-5CE8-40BD-A5B6-24E796B40ECC}" type="slidenum">
              <a:rPr lang="en-US" smtClean="0"/>
              <a:t>‹#›</a:t>
            </a:fld>
            <a:endParaRPr lang="en-US"/>
          </a:p>
        </p:txBody>
      </p:sp>
    </p:spTree>
    <p:extLst>
      <p:ext uri="{BB962C8B-B14F-4D97-AF65-F5344CB8AC3E}">
        <p14:creationId xmlns:p14="http://schemas.microsoft.com/office/powerpoint/2010/main" val="361886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CB0B14-C7B8-4AF3-BCEE-11416DE30D6E}"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7CF8B-5CE8-40BD-A5B6-24E796B40ECC}" type="slidenum">
              <a:rPr lang="en-US" smtClean="0"/>
              <a:t>‹#›</a:t>
            </a:fld>
            <a:endParaRPr lang="en-US"/>
          </a:p>
        </p:txBody>
      </p:sp>
    </p:spTree>
    <p:extLst>
      <p:ext uri="{BB962C8B-B14F-4D97-AF65-F5344CB8AC3E}">
        <p14:creationId xmlns:p14="http://schemas.microsoft.com/office/powerpoint/2010/main" val="3968042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with header">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609600" y="274639"/>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lgn="ctr">
              <a:defRPr/>
            </a:lvl1pPr>
          </a:lstStyle>
          <a:p>
            <a:pPr lvl="0"/>
            <a:r>
              <a:rPr lang="en-US" dirty="0" smtClean="0"/>
              <a:t>Click to edit Master title style</a:t>
            </a:r>
          </a:p>
        </p:txBody>
      </p:sp>
    </p:spTree>
    <p:extLst>
      <p:ext uri="{BB962C8B-B14F-4D97-AF65-F5344CB8AC3E}">
        <p14:creationId xmlns:p14="http://schemas.microsoft.com/office/powerpoint/2010/main" val="3641347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12192001" cy="6858000"/>
          </a:xfrm>
        </p:spPr>
        <p:txBody>
          <a:bodyPr/>
          <a:lstStyle/>
          <a:p>
            <a:endParaRPr lang="en-US"/>
          </a:p>
        </p:txBody>
      </p:sp>
      <p:sp>
        <p:nvSpPr>
          <p:cNvPr id="3" name="Content Placeholder 5"/>
          <p:cNvSpPr txBox="1">
            <a:spLocks/>
          </p:cNvSpPr>
          <p:nvPr userDrawn="1"/>
        </p:nvSpPr>
        <p:spPr bwMode="auto">
          <a:xfrm>
            <a:off x="0" y="4322762"/>
            <a:ext cx="12192000" cy="2535238"/>
          </a:xfrm>
          <a:prstGeom prst="rect">
            <a:avLst/>
          </a:prstGeom>
          <a:solidFill>
            <a:schemeClr val="tx1">
              <a:alpha val="55000"/>
            </a:schemeClr>
          </a:solidFill>
          <a:ln w="9525">
            <a:noFill/>
            <a:miter lim="800000"/>
            <a:headEnd/>
            <a:tailEnd/>
          </a:ln>
        </p:spPr>
        <p:txBody>
          <a:bodyPr/>
          <a:lstStyle/>
          <a:p>
            <a:pPr>
              <a:spcBef>
                <a:spcPct val="20000"/>
              </a:spcBef>
              <a:buClr>
                <a:srgbClr val="595959"/>
              </a:buClr>
              <a:buFont typeface="Wingdings" pitchFamily="2" charset="2"/>
              <a:buNone/>
              <a:defRPr/>
            </a:pPr>
            <a:endParaRPr lang="en-US" sz="1200" b="1" dirty="0">
              <a:solidFill>
                <a:schemeClr val="bg1"/>
              </a:solidFill>
              <a:latin typeface="+mn-lt"/>
              <a:cs typeface="+mn-cs"/>
            </a:endParaRPr>
          </a:p>
        </p:txBody>
      </p:sp>
    </p:spTree>
    <p:extLst>
      <p:ext uri="{BB962C8B-B14F-4D97-AF65-F5344CB8AC3E}">
        <p14:creationId xmlns:p14="http://schemas.microsoft.com/office/powerpoint/2010/main" val="1520818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Pull-out quote/fact - photo background">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6858000"/>
          </a:xfrm>
          <a:solidFill>
            <a:schemeClr val="bg1">
              <a:lumMod val="85000"/>
            </a:schemeClr>
          </a:solidFill>
        </p:spPr>
        <p:txBody>
          <a:bodyPr/>
          <a:lstStyle/>
          <a:p>
            <a:endParaRPr lang="en-US" dirty="0"/>
          </a:p>
        </p:txBody>
      </p:sp>
      <p:sp>
        <p:nvSpPr>
          <p:cNvPr id="3" name="Content Placeholder 2"/>
          <p:cNvSpPr>
            <a:spLocks noGrp="1"/>
          </p:cNvSpPr>
          <p:nvPr>
            <p:ph idx="1"/>
          </p:nvPr>
        </p:nvSpPr>
        <p:spPr>
          <a:xfrm>
            <a:off x="0" y="5273749"/>
            <a:ext cx="12192000" cy="903770"/>
          </a:xfrm>
          <a:solidFill>
            <a:schemeClr val="bg1">
              <a:alpha val="80000"/>
            </a:schemeClr>
          </a:solidFill>
        </p:spPr>
        <p:txBody>
          <a:bodyPr tIns="0" anchor="ctr"/>
          <a:lstStyle>
            <a:lvl1pPr marL="457200" indent="-287338" algn="ctr">
              <a:buClr>
                <a:schemeClr val="tx1">
                  <a:lumMod val="50000"/>
                  <a:lumOff val="50000"/>
                </a:schemeClr>
              </a:buClr>
              <a:buNone/>
              <a:defRPr sz="2400" b="0" baseline="0">
                <a:solidFill>
                  <a:schemeClr val="tx1"/>
                </a:solidFill>
                <a:latin typeface="Segoe UI Semibold" panose="020B0702040204020203" pitchFamily="34" charset="0"/>
              </a:defRPr>
            </a:lvl1pPr>
            <a:lvl2pPr marL="742950" indent="-285750">
              <a:buClr>
                <a:schemeClr val="tx1">
                  <a:lumMod val="50000"/>
                  <a:lumOff val="50000"/>
                </a:schemeClr>
              </a:buClr>
              <a:defRPr sz="1800">
                <a:solidFill>
                  <a:schemeClr val="bg1"/>
                </a:solidFill>
              </a:defRPr>
            </a:lvl2pPr>
          </a:lstStyle>
          <a:p>
            <a:pPr lvl="0"/>
            <a:r>
              <a:rPr lang="en-US" dirty="0" smtClean="0"/>
              <a:t>Click to edit Master text styles</a:t>
            </a:r>
          </a:p>
        </p:txBody>
      </p:sp>
    </p:spTree>
    <p:extLst>
      <p:ext uri="{BB962C8B-B14F-4D97-AF65-F5344CB8AC3E}">
        <p14:creationId xmlns:p14="http://schemas.microsoft.com/office/powerpoint/2010/main" val="944836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CB0B14-C7B8-4AF3-BCEE-11416DE30D6E}"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7CF8B-5CE8-40BD-A5B6-24E796B40ECC}" type="slidenum">
              <a:rPr lang="en-US" smtClean="0"/>
              <a:t>‹#›</a:t>
            </a:fld>
            <a:endParaRPr lang="en-US"/>
          </a:p>
        </p:txBody>
      </p:sp>
    </p:spTree>
    <p:extLst>
      <p:ext uri="{BB962C8B-B14F-4D97-AF65-F5344CB8AC3E}">
        <p14:creationId xmlns:p14="http://schemas.microsoft.com/office/powerpoint/2010/main" val="214236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1CB0B14-C7B8-4AF3-BCEE-11416DE30D6E}"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7CF8B-5CE8-40BD-A5B6-24E796B40ECC}" type="slidenum">
              <a:rPr lang="en-US" smtClean="0"/>
              <a:t>‹#›</a:t>
            </a:fld>
            <a:endParaRPr lang="en-US"/>
          </a:p>
        </p:txBody>
      </p:sp>
    </p:spTree>
    <p:extLst>
      <p:ext uri="{BB962C8B-B14F-4D97-AF65-F5344CB8AC3E}">
        <p14:creationId xmlns:p14="http://schemas.microsoft.com/office/powerpoint/2010/main" val="1464644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CB0B14-C7B8-4AF3-BCEE-11416DE30D6E}" type="datetimeFigureOut">
              <a:rPr lang="en-US" smtClean="0"/>
              <a:t>12/13/2016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7CF8B-5CE8-40BD-A5B6-24E796B40ECC}" type="slidenum">
              <a:rPr lang="en-US" smtClean="0"/>
              <a:t>‹#›</a:t>
            </a:fld>
            <a:endParaRPr lang="en-US"/>
          </a:p>
        </p:txBody>
      </p:sp>
    </p:spTree>
    <p:extLst>
      <p:ext uri="{BB962C8B-B14F-4D97-AF65-F5344CB8AC3E}">
        <p14:creationId xmlns:p14="http://schemas.microsoft.com/office/powerpoint/2010/main" val="1727045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CB0B14-C7B8-4AF3-BCEE-11416DE30D6E}" type="datetimeFigureOut">
              <a:rPr lang="en-US" smtClean="0"/>
              <a:t>12/13/2016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C7CF8B-5CE8-40BD-A5B6-24E796B40ECC}" type="slidenum">
              <a:rPr lang="en-US" smtClean="0"/>
              <a:t>‹#›</a:t>
            </a:fld>
            <a:endParaRPr lang="en-US"/>
          </a:p>
        </p:txBody>
      </p:sp>
    </p:spTree>
    <p:extLst>
      <p:ext uri="{BB962C8B-B14F-4D97-AF65-F5344CB8AC3E}">
        <p14:creationId xmlns:p14="http://schemas.microsoft.com/office/powerpoint/2010/main" val="244642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CB0B14-C7B8-4AF3-BCEE-11416DE30D6E}" type="datetimeFigureOut">
              <a:rPr lang="en-US" smtClean="0"/>
              <a:t>12/13/2016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C7CF8B-5CE8-40BD-A5B6-24E796B40ECC}" type="slidenum">
              <a:rPr lang="en-US" smtClean="0"/>
              <a:t>‹#›</a:t>
            </a:fld>
            <a:endParaRPr lang="en-US"/>
          </a:p>
        </p:txBody>
      </p:sp>
    </p:spTree>
    <p:extLst>
      <p:ext uri="{BB962C8B-B14F-4D97-AF65-F5344CB8AC3E}">
        <p14:creationId xmlns:p14="http://schemas.microsoft.com/office/powerpoint/2010/main" val="2485487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CB0B14-C7B8-4AF3-BCEE-11416DE30D6E}" type="datetimeFigureOut">
              <a:rPr lang="en-US" smtClean="0"/>
              <a:t>12/13/2016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C7CF8B-5CE8-40BD-A5B6-24E796B40ECC}" type="slidenum">
              <a:rPr lang="en-US" smtClean="0"/>
              <a:t>‹#›</a:t>
            </a:fld>
            <a:endParaRPr lang="en-US"/>
          </a:p>
        </p:txBody>
      </p:sp>
    </p:spTree>
    <p:extLst>
      <p:ext uri="{BB962C8B-B14F-4D97-AF65-F5344CB8AC3E}">
        <p14:creationId xmlns:p14="http://schemas.microsoft.com/office/powerpoint/2010/main" val="348605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1CB0B14-C7B8-4AF3-BCEE-11416DE30D6E}" type="datetimeFigureOut">
              <a:rPr lang="en-US" smtClean="0"/>
              <a:t>12/13/2016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7CF8B-5CE8-40BD-A5B6-24E796B40ECC}" type="slidenum">
              <a:rPr lang="en-US" smtClean="0"/>
              <a:t>‹#›</a:t>
            </a:fld>
            <a:endParaRPr lang="en-US"/>
          </a:p>
        </p:txBody>
      </p:sp>
    </p:spTree>
    <p:extLst>
      <p:ext uri="{BB962C8B-B14F-4D97-AF65-F5344CB8AC3E}">
        <p14:creationId xmlns:p14="http://schemas.microsoft.com/office/powerpoint/2010/main" val="386705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1CB0B14-C7B8-4AF3-BCEE-11416DE30D6E}" type="datetimeFigureOut">
              <a:rPr lang="en-US" smtClean="0"/>
              <a:t>12/13/2016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7CF8B-5CE8-40BD-A5B6-24E796B40ECC}" type="slidenum">
              <a:rPr lang="en-US" smtClean="0"/>
              <a:t>‹#›</a:t>
            </a:fld>
            <a:endParaRPr lang="en-US"/>
          </a:p>
        </p:txBody>
      </p:sp>
    </p:spTree>
    <p:extLst>
      <p:ext uri="{BB962C8B-B14F-4D97-AF65-F5344CB8AC3E}">
        <p14:creationId xmlns:p14="http://schemas.microsoft.com/office/powerpoint/2010/main" val="2957455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CB0B14-C7B8-4AF3-BCEE-11416DE30D6E}" type="datetimeFigureOut">
              <a:rPr lang="en-US" smtClean="0"/>
              <a:t>12/13/2016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C7CF8B-5CE8-40BD-A5B6-24E796B40ECC}" type="slidenum">
              <a:rPr lang="en-US" smtClean="0"/>
              <a:t>‹#›</a:t>
            </a:fld>
            <a:endParaRPr lang="en-US"/>
          </a:p>
        </p:txBody>
      </p:sp>
    </p:spTree>
    <p:extLst>
      <p:ext uri="{BB962C8B-B14F-4D97-AF65-F5344CB8AC3E}">
        <p14:creationId xmlns:p14="http://schemas.microsoft.com/office/powerpoint/2010/main" val="1649919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Z:\Projects-Engineering\WoodstockVillageBF020-2(43)13j280\Structures\Pictures\Field Trip 12-3-13\DSCN116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9139878" cy="6858000"/>
          </a:xfrm>
          <a:prstGeom prst="rect">
            <a:avLst/>
          </a:prstGeom>
          <a:noFill/>
          <a:ln>
            <a:noFill/>
          </a:ln>
        </p:spPr>
      </p:pic>
      <p:sp>
        <p:nvSpPr>
          <p:cNvPr id="18" name="Content Placeholder 5"/>
          <p:cNvSpPr txBox="1">
            <a:spLocks/>
          </p:cNvSpPr>
          <p:nvPr/>
        </p:nvSpPr>
        <p:spPr bwMode="auto">
          <a:xfrm>
            <a:off x="1524000" y="4348640"/>
            <a:ext cx="9144000" cy="2535238"/>
          </a:xfrm>
          <a:prstGeom prst="rect">
            <a:avLst/>
          </a:prstGeom>
          <a:solidFill>
            <a:schemeClr val="bg1">
              <a:alpha val="85000"/>
            </a:schemeClr>
          </a:solidFill>
          <a:ln w="9525">
            <a:noFill/>
            <a:miter lim="800000"/>
            <a:headEnd/>
            <a:tailEnd/>
          </a:ln>
        </p:spPr>
        <p:txBody>
          <a:bodyPr/>
          <a:lstStyle/>
          <a:p>
            <a:pPr>
              <a:spcBef>
                <a:spcPct val="20000"/>
              </a:spcBef>
              <a:buClr>
                <a:srgbClr val="595959"/>
              </a:buClr>
              <a:buFont typeface="Wingdings" pitchFamily="2" charset="2"/>
              <a:buNone/>
              <a:defRPr/>
            </a:pPr>
            <a:endParaRPr lang="en-US" sz="1200" b="1" dirty="0">
              <a:solidFill>
                <a:schemeClr val="bg1"/>
              </a:solidFill>
            </a:endParaRPr>
          </a:p>
        </p:txBody>
      </p:sp>
      <p:sp>
        <p:nvSpPr>
          <p:cNvPr id="2" name="Title 4"/>
          <p:cNvSpPr>
            <a:spLocks noGrp="1"/>
          </p:cNvSpPr>
          <p:nvPr>
            <p:ph type="ctrTitle" idx="4294967295"/>
          </p:nvPr>
        </p:nvSpPr>
        <p:spPr>
          <a:xfrm>
            <a:off x="1997422" y="4330702"/>
            <a:ext cx="8083550" cy="1693862"/>
          </a:xfrm>
        </p:spPr>
        <p:txBody>
          <a:bodyPr/>
          <a:lstStyle/>
          <a:p>
            <a:pPr>
              <a:defRPr/>
            </a:pPr>
            <a:r>
              <a:rPr lang="en-US" dirty="0" smtClean="0">
                <a:ea typeface="Segoe UI" panose="020B0502040204020203" pitchFamily="34" charset="0"/>
                <a:cs typeface="Segoe UI" panose="020B0502040204020203" pitchFamily="34" charset="0"/>
              </a:rPr>
              <a:t>Woodstock Village BF 020-2(43)</a:t>
            </a:r>
            <a:br>
              <a:rPr lang="en-US" dirty="0" smtClean="0">
                <a:ea typeface="Segoe UI" panose="020B0502040204020203" pitchFamily="34" charset="0"/>
                <a:cs typeface="Segoe UI" panose="020B0502040204020203" pitchFamily="34" charset="0"/>
              </a:rPr>
            </a:br>
            <a:r>
              <a:rPr lang="en-US" dirty="0" smtClean="0">
                <a:ea typeface="Segoe UI" panose="020B0502040204020203" pitchFamily="34" charset="0"/>
                <a:cs typeface="Segoe UI" panose="020B0502040204020203" pitchFamily="34" charset="0"/>
              </a:rPr>
              <a:t>Bridge Railing Alternatives Meeting</a:t>
            </a:r>
            <a:r>
              <a:rPr lang="en-US" dirty="0">
                <a:solidFill>
                  <a:schemeClr val="tx1">
                    <a:lumMod val="65000"/>
                    <a:lumOff val="35000"/>
                  </a:schemeClr>
                </a:solidFill>
                <a:ea typeface="Segoe UI" panose="020B0502040204020203" pitchFamily="34" charset="0"/>
                <a:cs typeface="Segoe UI" panose="020B0502040204020203" pitchFamily="34" charset="0"/>
              </a:rPr>
              <a:t/>
            </a:r>
            <a:br>
              <a:rPr lang="en-US" dirty="0">
                <a:solidFill>
                  <a:schemeClr val="tx1">
                    <a:lumMod val="65000"/>
                    <a:lumOff val="35000"/>
                  </a:schemeClr>
                </a:solidFill>
                <a:ea typeface="Segoe UI" panose="020B0502040204020203" pitchFamily="34" charset="0"/>
                <a:cs typeface="Segoe UI" panose="020B0502040204020203" pitchFamily="34" charset="0"/>
              </a:rPr>
            </a:br>
            <a:r>
              <a:rPr lang="en-US" sz="1800" b="1" dirty="0">
                <a:solidFill>
                  <a:schemeClr val="accent1"/>
                </a:solidFill>
                <a:latin typeface="Segoe UI" panose="020B0502040204020203" pitchFamily="34" charset="0"/>
                <a:ea typeface="Segoe UI" panose="020B0502040204020203" pitchFamily="34" charset="0"/>
                <a:cs typeface="Segoe UI" panose="020B0502040204020203" pitchFamily="34" charset="0"/>
              </a:rPr>
              <a:t>US Route 4 – Bridge #51 over Kedron </a:t>
            </a:r>
            <a:r>
              <a:rPr lang="en-US" sz="1800" b="1" dirty="0" smtClean="0">
                <a:solidFill>
                  <a:schemeClr val="accent1"/>
                </a:solidFill>
                <a:latin typeface="Segoe UI" panose="020B0502040204020203" pitchFamily="34" charset="0"/>
                <a:ea typeface="Segoe UI" panose="020B0502040204020203" pitchFamily="34" charset="0"/>
                <a:cs typeface="Segoe UI" panose="020B0502040204020203" pitchFamily="34" charset="0"/>
              </a:rPr>
              <a:t>Brook</a:t>
            </a:r>
            <a:endParaRPr lang="en-US" sz="18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Subtitle 2"/>
          <p:cNvSpPr txBox="1">
            <a:spLocks/>
          </p:cNvSpPr>
          <p:nvPr/>
        </p:nvSpPr>
        <p:spPr bwMode="auto">
          <a:xfrm>
            <a:off x="6754813" y="6435725"/>
            <a:ext cx="3211512" cy="304800"/>
          </a:xfrm>
          <a:prstGeom prst="rect">
            <a:avLst/>
          </a:prstGeom>
          <a:noFill/>
          <a:ln w="9525">
            <a:noFill/>
            <a:miter lim="800000"/>
            <a:headEnd/>
            <a:tailEnd/>
          </a:ln>
        </p:spPr>
        <p:txBody>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ct val="20000"/>
              </a:spcBef>
              <a:buClr>
                <a:schemeClr val="tx1">
                  <a:lumMod val="65000"/>
                  <a:lumOff val="35000"/>
                </a:schemeClr>
              </a:buClr>
              <a:buFont typeface="Wingdings" pitchFamily="2" charset="2"/>
              <a:buNone/>
              <a:defRPr/>
            </a:pPr>
            <a:endParaRPr lang="en-US" sz="900" dirty="0"/>
          </a:p>
        </p:txBody>
      </p:sp>
      <p:sp>
        <p:nvSpPr>
          <p:cNvPr id="15" name="Subtitle 5"/>
          <p:cNvSpPr txBox="1">
            <a:spLocks/>
          </p:cNvSpPr>
          <p:nvPr/>
        </p:nvSpPr>
        <p:spPr bwMode="auto">
          <a:xfrm>
            <a:off x="2015159" y="6014750"/>
            <a:ext cx="3001962" cy="511175"/>
          </a:xfrm>
          <a:prstGeom prst="rect">
            <a:avLst/>
          </a:prstGeom>
          <a:noFill/>
          <a:ln w="9525">
            <a:noFill/>
            <a:miter lim="800000"/>
            <a:headEnd/>
            <a:tailEnd/>
          </a:ln>
        </p:spPr>
        <p:txBody>
          <a:bodyPr/>
          <a:lstStyle/>
          <a:p>
            <a:pPr eaLnBrk="0" hangingPunct="0">
              <a:buClr>
                <a:srgbClr val="595959"/>
              </a:buClr>
              <a:defRPr/>
            </a:pPr>
            <a:r>
              <a:rPr lang="en-US" sz="1600" dirty="0" smtClean="0">
                <a:latin typeface="Segoe UI" panose="020B0502040204020203" pitchFamily="34" charset="0"/>
                <a:ea typeface="Segoe UI" panose="020B0502040204020203" pitchFamily="34" charset="0"/>
                <a:cs typeface="Segoe UI" panose="020B0502040204020203" pitchFamily="34" charset="0"/>
              </a:rPr>
              <a:t>December 13, 2016</a:t>
            </a:r>
            <a:endParaRPr lang="en-US" sz="1200" b="1" dirty="0"/>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7004" y="5869567"/>
            <a:ext cx="2360612"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900966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82000"/>
          </a:schemeClr>
        </a:solidFill>
        <a:effectLst/>
      </p:bgPr>
    </p:bg>
    <p:spTree>
      <p:nvGrpSpPr>
        <p:cNvPr id="1" name=""/>
        <p:cNvGrpSpPr/>
        <p:nvPr/>
      </p:nvGrpSpPr>
      <p:grpSpPr>
        <a:xfrm>
          <a:off x="0" y="0"/>
          <a:ext cx="0" cy="0"/>
          <a:chOff x="0" y="0"/>
          <a:chExt cx="0" cy="0"/>
        </a:xfrm>
      </p:grpSpPr>
      <p:sp>
        <p:nvSpPr>
          <p:cNvPr id="4" name="TextBox 3"/>
          <p:cNvSpPr txBox="1"/>
          <p:nvPr/>
        </p:nvSpPr>
        <p:spPr>
          <a:xfrm>
            <a:off x="993495" y="271599"/>
            <a:ext cx="4792594"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Section 4(f) Review</a:t>
            </a:r>
            <a:endParaRPr kumimoji="0" lang="en-US" sz="4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2" name="Picture 1"/>
          <p:cNvPicPr>
            <a:picLocks noChangeAspect="1"/>
          </p:cNvPicPr>
          <p:nvPr/>
        </p:nvPicPr>
        <p:blipFill>
          <a:blip r:embed="rId2"/>
          <a:stretch>
            <a:fillRect/>
          </a:stretch>
        </p:blipFill>
        <p:spPr>
          <a:xfrm>
            <a:off x="6948120" y="271599"/>
            <a:ext cx="5114340" cy="6200367"/>
          </a:xfrm>
          <a:prstGeom prst="rect">
            <a:avLst/>
          </a:prstGeom>
        </p:spPr>
      </p:pic>
      <p:sp>
        <p:nvSpPr>
          <p:cNvPr id="5" name="TextBox 4"/>
          <p:cNvSpPr txBox="1"/>
          <p:nvPr/>
        </p:nvSpPr>
        <p:spPr>
          <a:xfrm>
            <a:off x="80535" y="1166948"/>
            <a:ext cx="6618514"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Section 4(f) of the Department of Transportation Act (1966)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sng" strike="noStrike" kern="1200" cap="none" spc="0" normalizeH="0" baseline="0" noProof="0" dirty="0">
                <a:ln>
                  <a:noFill/>
                </a:ln>
                <a:solidFill>
                  <a:prstClr val="black"/>
                </a:solidFill>
                <a:effectLst/>
                <a:uLnTx/>
                <a:uFillTx/>
                <a:latin typeface="Garamond" panose="02020404030301010803" pitchFamily="18" charset="0"/>
                <a:ea typeface="+mn-ea"/>
                <a:cs typeface="+mn-cs"/>
              </a:rPr>
              <a:t>Use</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of a Section 4(f) property occurs: (1) when land is permanently incorporated into a transportation facility; or (2) when there is a temporary occupancy of land that is adverse in terms of the statute's preservation purpose; or (3) when there is a constructive use (a project's proximity impacts are so severe that the protected activities, features, or attributes of a property are substantially impaired).</a:t>
            </a:r>
          </a:p>
        </p:txBody>
      </p:sp>
    </p:spTree>
    <p:extLst>
      <p:ext uri="{BB962C8B-B14F-4D97-AF65-F5344CB8AC3E}">
        <p14:creationId xmlns:p14="http://schemas.microsoft.com/office/powerpoint/2010/main" val="23314193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82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527" t="16778" r="1858" b="23348"/>
          <a:stretch/>
        </p:blipFill>
        <p:spPr>
          <a:xfrm>
            <a:off x="2581835" y="-1081128"/>
            <a:ext cx="10310949" cy="8709565"/>
          </a:xfrm>
          <a:prstGeom prst="rect">
            <a:avLst/>
          </a:prstGeom>
        </p:spPr>
      </p:pic>
      <p:cxnSp>
        <p:nvCxnSpPr>
          <p:cNvPr id="5" name="Straight Arrow Connector 4"/>
          <p:cNvCxnSpPr/>
          <p:nvPr/>
        </p:nvCxnSpPr>
        <p:spPr>
          <a:xfrm>
            <a:off x="5855745" y="1270683"/>
            <a:ext cx="1262743" cy="2002971"/>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0405" y="2488824"/>
            <a:ext cx="26822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Woodstock Village Historic District</a:t>
            </a:r>
            <a:endPar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1753397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82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6485" y="0"/>
            <a:ext cx="4398429" cy="2927307"/>
          </a:xfrm>
          <a:prstGeom prst="rect">
            <a:avLst/>
          </a:prstGeom>
        </p:spPr>
      </p:pic>
      <p:sp>
        <p:nvSpPr>
          <p:cNvPr id="5" name="TextBox 4"/>
          <p:cNvSpPr txBox="1"/>
          <p:nvPr/>
        </p:nvSpPr>
        <p:spPr>
          <a:xfrm>
            <a:off x="9080648" y="25927"/>
            <a:ext cx="30329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520950" algn="l"/>
              </a:tabLst>
              <a:defRPr/>
            </a:pPr>
            <a:r>
              <a:rPr kumimoji="0" lang="en-US" sz="1600" b="0" i="0" u="none" strike="noStrike" kern="1200" cap="none" spc="0" normalizeH="0" baseline="0" noProof="0" dirty="0" smtClean="0">
                <a:ln>
                  <a:noFill/>
                </a:ln>
                <a:solidFill>
                  <a:prstClr val="black"/>
                </a:solidFill>
                <a:effectLst/>
                <a:uLnTx/>
                <a:uFillTx/>
                <a:latin typeface="Garamond" panose="02020404030301010803" pitchFamily="18" charset="0"/>
                <a:ea typeface="Times New Roman" panose="02020603050405020304" pitchFamily="18" charset="0"/>
                <a:cs typeface="+mn-cs"/>
              </a:rPr>
              <a:t>Figure 1. Former </a:t>
            </a: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Times New Roman" panose="02020603050405020304" pitchFamily="18" charset="0"/>
                <a:cs typeface="+mn-cs"/>
              </a:rPr>
              <a:t>linseed oil building (c. 1840s) adjacent to Bridge No. 51 at southeastern corner. Contributing resource #23 to the Woodstock Village Historic </a:t>
            </a:r>
            <a:r>
              <a:rPr kumimoji="0" lang="en-US" sz="1600" b="0" i="0" u="none" strike="noStrike" kern="1200" cap="none" spc="0" normalizeH="0" baseline="0" noProof="0" dirty="0" smtClean="0">
                <a:ln>
                  <a:noFill/>
                </a:ln>
                <a:solidFill>
                  <a:prstClr val="black"/>
                </a:solidFill>
                <a:effectLst/>
                <a:uLnTx/>
                <a:uFillTx/>
                <a:latin typeface="Garamond" panose="02020404030301010803" pitchFamily="18" charset="0"/>
                <a:ea typeface="Times New Roman" panose="02020603050405020304" pitchFamily="18" charset="0"/>
                <a:cs typeface="+mn-cs"/>
              </a:rPr>
              <a:t>District (top left).</a:t>
            </a:r>
            <a:endPar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Times New Roman" panose="02020603050405020304" pitchFamily="18" charset="0"/>
              <a:cs typeface="+mn-cs"/>
            </a:endParaRPr>
          </a:p>
        </p:txBody>
      </p:sp>
      <p:pic>
        <p:nvPicPr>
          <p:cNvPr id="6" name="Picture 5"/>
          <p:cNvPicPr>
            <a:picLocks noChangeAspect="1"/>
          </p:cNvPicPr>
          <p:nvPr/>
        </p:nvPicPr>
        <p:blipFill>
          <a:blip r:embed="rId3"/>
          <a:stretch>
            <a:fillRect/>
          </a:stretch>
        </p:blipFill>
        <p:spPr>
          <a:xfrm>
            <a:off x="4578609" y="25927"/>
            <a:ext cx="4408344" cy="2938895"/>
          </a:xfrm>
          <a:prstGeom prst="rect">
            <a:avLst/>
          </a:prstGeom>
        </p:spPr>
      </p:pic>
      <p:sp>
        <p:nvSpPr>
          <p:cNvPr id="7" name="TextBox 6"/>
          <p:cNvSpPr txBox="1"/>
          <p:nvPr/>
        </p:nvSpPr>
        <p:spPr>
          <a:xfrm>
            <a:off x="9080648" y="1887604"/>
            <a:ext cx="303297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Figure 2. PWA-funded Post Office at northwestern corner of Bridge No. 51, c. 1937</a:t>
            </a:r>
            <a:r>
              <a:rPr kumimoji="0" lang="en-US" sz="1600" b="0"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 NRHP-eligible (top right). </a:t>
            </a:r>
            <a:endPar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8" name="Picture 7"/>
          <p:cNvPicPr>
            <a:picLocks noChangeAspect="1"/>
          </p:cNvPicPr>
          <p:nvPr/>
        </p:nvPicPr>
        <p:blipFill>
          <a:blip r:embed="rId4"/>
          <a:stretch>
            <a:fillRect/>
          </a:stretch>
        </p:blipFill>
        <p:spPr>
          <a:xfrm>
            <a:off x="2241720" y="3383688"/>
            <a:ext cx="4904398" cy="3269599"/>
          </a:xfrm>
          <a:prstGeom prst="rect">
            <a:avLst/>
          </a:prstGeom>
        </p:spPr>
      </p:pic>
      <p:sp>
        <p:nvSpPr>
          <p:cNvPr id="9" name="Rectangle 8"/>
          <p:cNvSpPr/>
          <p:nvPr/>
        </p:nvSpPr>
        <p:spPr>
          <a:xfrm>
            <a:off x="122369" y="3379532"/>
            <a:ext cx="2037355"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Figure 3. </a:t>
            </a:r>
            <a:r>
              <a:rPr kumimoji="0" lang="en-US" sz="1600" b="0" i="0" u="none" strike="noStrike" kern="1200" cap="none" spc="0" normalizeH="0" baseline="0" noProof="0" dirty="0" err="1" smtClean="0">
                <a:ln>
                  <a:noFill/>
                </a:ln>
                <a:solidFill>
                  <a:prstClr val="black"/>
                </a:solidFill>
                <a:effectLst/>
                <a:uLnTx/>
                <a:uFillTx/>
                <a:latin typeface="Garamond" panose="02020404030301010803" pitchFamily="18" charset="0"/>
                <a:ea typeface="+mn-ea"/>
                <a:cs typeface="+mn-cs"/>
              </a:rPr>
              <a:t>Teagle’s</a:t>
            </a:r>
            <a:r>
              <a:rPr kumimoji="0" lang="en-US" sz="1600" b="0"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 </a:t>
            </a: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Landing, a public park at the southwestern corner of Bridge No. </a:t>
            </a:r>
            <a:r>
              <a:rPr kumimoji="0" lang="en-US" sz="1600" b="0"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51. </a:t>
            </a: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This park is a Section 4(f) </a:t>
            </a:r>
            <a:r>
              <a:rPr kumimoji="0" lang="en-US" sz="1600" b="0"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resource.</a:t>
            </a:r>
            <a:endPar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11" name="Picture 10"/>
          <p:cNvPicPr>
            <a:picLocks noChangeAspect="1"/>
          </p:cNvPicPr>
          <p:nvPr/>
        </p:nvPicPr>
        <p:blipFill rotWithShape="1">
          <a:blip r:embed="rId5"/>
          <a:srcRect t="5664" r="19318" b="13342"/>
          <a:stretch/>
        </p:blipFill>
        <p:spPr>
          <a:xfrm>
            <a:off x="7228114" y="3383687"/>
            <a:ext cx="4885510" cy="3269600"/>
          </a:xfrm>
          <a:prstGeom prst="rect">
            <a:avLst/>
          </a:prstGeom>
        </p:spPr>
      </p:pic>
      <p:sp>
        <p:nvSpPr>
          <p:cNvPr id="12" name="TextBox 11"/>
          <p:cNvSpPr txBox="1"/>
          <p:nvPr/>
        </p:nvSpPr>
        <p:spPr>
          <a:xfrm>
            <a:off x="86485" y="5217723"/>
            <a:ext cx="207324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Figure 4. Western railing of Bridge No. 51. Constructed in 1935, this structure is NRHP-eligible (bottom right).</a:t>
            </a:r>
            <a:endPar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7713546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82000"/>
          </a:schemeClr>
        </a:solidFill>
        <a:effectLst/>
      </p:bgPr>
    </p:bg>
    <p:spTree>
      <p:nvGrpSpPr>
        <p:cNvPr id="1" name=""/>
        <p:cNvGrpSpPr/>
        <p:nvPr/>
      </p:nvGrpSpPr>
      <p:grpSpPr>
        <a:xfrm>
          <a:off x="0" y="0"/>
          <a:ext cx="0" cy="0"/>
          <a:chOff x="0" y="0"/>
          <a:chExt cx="0" cy="0"/>
        </a:xfrm>
      </p:grpSpPr>
      <p:sp>
        <p:nvSpPr>
          <p:cNvPr id="4" name="TextBox 3"/>
          <p:cNvSpPr txBox="1"/>
          <p:nvPr/>
        </p:nvSpPr>
        <p:spPr>
          <a:xfrm>
            <a:off x="261256" y="3102232"/>
            <a:ext cx="22206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Questions?</a:t>
            </a:r>
            <a:endParaRPr kumimoji="0" lang="en-US" sz="3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699" y="158259"/>
            <a:ext cx="9437376" cy="6534278"/>
          </a:xfrm>
          <a:prstGeom prst="rect">
            <a:avLst/>
          </a:prstGeom>
        </p:spPr>
      </p:pic>
      <p:sp>
        <p:nvSpPr>
          <p:cNvPr id="6" name="TextBox 5"/>
          <p:cNvSpPr txBox="1"/>
          <p:nvPr/>
        </p:nvSpPr>
        <p:spPr>
          <a:xfrm>
            <a:off x="261256" y="4832032"/>
            <a:ext cx="222068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Central Street looking at Bridge No. 51, March 1939 by Marion Post Wolcott.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Image courtesy of Library of Congress.</a:t>
            </a:r>
            <a:endParaRPr kumimoji="0" lang="en-US" sz="1800" b="0" i="1"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139200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Bridge Railing Testing	</a:t>
            </a:r>
            <a:endParaRPr lang="en-US" dirty="0"/>
          </a:p>
        </p:txBody>
      </p:sp>
      <p:sp>
        <p:nvSpPr>
          <p:cNvPr id="3" name="Content Placeholder 2"/>
          <p:cNvSpPr>
            <a:spLocks noGrp="1"/>
          </p:cNvSpPr>
          <p:nvPr>
            <p:ph idx="1"/>
          </p:nvPr>
        </p:nvSpPr>
        <p:spPr/>
        <p:txBody>
          <a:bodyPr>
            <a:normAutofit/>
          </a:bodyPr>
          <a:lstStyle/>
          <a:p>
            <a:pPr lvl="0"/>
            <a:r>
              <a:rPr lang="en-US" dirty="0" smtClean="0"/>
              <a:t>Since </a:t>
            </a:r>
            <a:r>
              <a:rPr lang="en-US" dirty="0"/>
              <a:t>the late 1980s the </a:t>
            </a:r>
            <a:r>
              <a:rPr lang="en-US" sz="2800" kern="1200" dirty="0" smtClean="0">
                <a:solidFill>
                  <a:schemeClr val="tx1"/>
                </a:solidFill>
                <a:effectLst/>
                <a:latin typeface="+mn-lt"/>
                <a:ea typeface="+mn-ea"/>
                <a:cs typeface="+mn-cs"/>
              </a:rPr>
              <a:t>FHWA requires all bridge railings used on the National Highway System (NHS) to meet full-scale crash criteria. </a:t>
            </a:r>
          </a:p>
          <a:p>
            <a:pPr lvl="0"/>
            <a:r>
              <a:rPr lang="en-US" sz="2800" kern="1200" dirty="0" smtClean="0">
                <a:solidFill>
                  <a:schemeClr val="tx1"/>
                </a:solidFill>
                <a:effectLst/>
                <a:latin typeface="+mn-lt"/>
                <a:ea typeface="+mn-ea"/>
                <a:cs typeface="+mn-cs"/>
              </a:rPr>
              <a:t>The test criteria are documented in the AASHTO </a:t>
            </a:r>
            <a:r>
              <a:rPr lang="en-US" sz="2800" i="1" kern="1200" dirty="0" smtClean="0">
                <a:solidFill>
                  <a:schemeClr val="tx1"/>
                </a:solidFill>
                <a:effectLst/>
                <a:latin typeface="+mn-lt"/>
                <a:ea typeface="+mn-ea"/>
                <a:cs typeface="+mn-cs"/>
              </a:rPr>
              <a:t>Manual for Assessing Safety Hardware (MASH), </a:t>
            </a:r>
            <a:r>
              <a:rPr lang="en-US" sz="2800" kern="1200" dirty="0" smtClean="0">
                <a:solidFill>
                  <a:schemeClr val="tx1"/>
                </a:solidFill>
                <a:effectLst/>
                <a:latin typeface="+mn-lt"/>
                <a:ea typeface="+mn-ea"/>
                <a:cs typeface="+mn-cs"/>
              </a:rPr>
              <a:t>which is a 2009 update to </a:t>
            </a:r>
            <a:r>
              <a:rPr lang="en-US" sz="2800" i="1" kern="1200" dirty="0" smtClean="0">
                <a:solidFill>
                  <a:schemeClr val="tx1"/>
                </a:solidFill>
                <a:effectLst/>
                <a:latin typeface="+mn-lt"/>
                <a:ea typeface="+mn-ea"/>
                <a:cs typeface="+mn-cs"/>
              </a:rPr>
              <a:t>NCHRP Report 350: Recommended Procedures for the Safety Performance Evaluation of Highway Features</a:t>
            </a:r>
            <a:r>
              <a:rPr lang="en-US" sz="2800" kern="1200" dirty="0" smtClean="0">
                <a:solidFill>
                  <a:schemeClr val="tx1"/>
                </a:solidFill>
                <a:effectLst/>
                <a:latin typeface="+mn-lt"/>
                <a:ea typeface="+mn-ea"/>
                <a:cs typeface="+mn-cs"/>
              </a:rPr>
              <a:t>.</a:t>
            </a:r>
          </a:p>
          <a:p>
            <a:pPr lvl="0"/>
            <a:endParaRPr lang="en-US" sz="2800" dirty="0" smtClean="0">
              <a:effectLst/>
            </a:endParaRPr>
          </a:p>
        </p:txBody>
      </p:sp>
      <p:pic>
        <p:nvPicPr>
          <p:cNvPr id="4" name="Picture 3"/>
          <p:cNvPicPr>
            <a:picLocks noChangeAspect="1"/>
          </p:cNvPicPr>
          <p:nvPr/>
        </p:nvPicPr>
        <p:blipFill>
          <a:blip r:embed="rId3"/>
          <a:stretch>
            <a:fillRect/>
          </a:stretch>
        </p:blipFill>
        <p:spPr>
          <a:xfrm>
            <a:off x="7608278" y="3947015"/>
            <a:ext cx="3622430" cy="2565888"/>
          </a:xfrm>
          <a:prstGeom prst="rect">
            <a:avLst/>
          </a:prstGeom>
        </p:spPr>
      </p:pic>
    </p:spTree>
    <p:extLst>
      <p:ext uri="{BB962C8B-B14F-4D97-AF65-F5344CB8AC3E}">
        <p14:creationId xmlns:p14="http://schemas.microsoft.com/office/powerpoint/2010/main" val="8649500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Bridge Railing Test Level</a:t>
            </a:r>
            <a:endParaRPr lang="en-US" dirty="0"/>
          </a:p>
        </p:txBody>
      </p:sp>
      <p:sp>
        <p:nvSpPr>
          <p:cNvPr id="3" name="Content Placeholder 2"/>
          <p:cNvSpPr>
            <a:spLocks noGrp="1"/>
          </p:cNvSpPr>
          <p:nvPr>
            <p:ph idx="1"/>
          </p:nvPr>
        </p:nvSpPr>
        <p:spPr/>
        <p:txBody>
          <a:bodyPr>
            <a:normAutofit fontScale="85000" lnSpcReduction="10000"/>
          </a:bodyPr>
          <a:lstStyle/>
          <a:p>
            <a:pPr lvl="0"/>
            <a:r>
              <a:rPr lang="en-US" dirty="0"/>
              <a:t>Six Test Levels (TL-1 through TL-6)</a:t>
            </a:r>
          </a:p>
          <a:p>
            <a:pPr lvl="0"/>
            <a:r>
              <a:rPr lang="en-US" dirty="0"/>
              <a:t>TL-1 through TL-3 are based on impact speed of passenger cars and </a:t>
            </a:r>
            <a:r>
              <a:rPr lang="en-US" dirty="0" smtClean="0"/>
              <a:t>pickup </a:t>
            </a:r>
            <a:r>
              <a:rPr lang="en-US" dirty="0"/>
              <a:t>trucks, </a:t>
            </a:r>
            <a:r>
              <a:rPr lang="en-US" dirty="0" smtClean="0"/>
              <a:t>(31 </a:t>
            </a:r>
            <a:r>
              <a:rPr lang="en-US" dirty="0"/>
              <a:t>mph for Test Level </a:t>
            </a:r>
            <a:r>
              <a:rPr lang="en-US" dirty="0" smtClean="0"/>
              <a:t>1, 44 </a:t>
            </a:r>
            <a:r>
              <a:rPr lang="en-US" dirty="0"/>
              <a:t>mph for Test Level 2, and 62 mph for Test Level 3</a:t>
            </a:r>
            <a:r>
              <a:rPr lang="en-US" dirty="0" smtClean="0"/>
              <a:t>.)</a:t>
            </a:r>
            <a:r>
              <a:rPr lang="en-US" dirty="0"/>
              <a:t> </a:t>
            </a:r>
            <a:endParaRPr lang="en-US" dirty="0" smtClean="0"/>
          </a:p>
          <a:p>
            <a:pPr lvl="0"/>
            <a:endParaRPr lang="en-US" dirty="0"/>
          </a:p>
          <a:p>
            <a:pPr lvl="0"/>
            <a:endParaRPr lang="en-US" dirty="0" smtClean="0"/>
          </a:p>
          <a:p>
            <a:pPr lvl="0"/>
            <a:endParaRPr lang="en-US" dirty="0"/>
          </a:p>
          <a:p>
            <a:pPr lvl="0"/>
            <a:endParaRPr lang="en-US" dirty="0" smtClean="0"/>
          </a:p>
          <a:p>
            <a:pPr lvl="0"/>
            <a:endParaRPr lang="en-US" dirty="0"/>
          </a:p>
          <a:p>
            <a:pPr marL="0" lvl="0" indent="0">
              <a:buNone/>
            </a:pPr>
            <a:endParaRPr lang="en-US" dirty="0"/>
          </a:p>
          <a:p>
            <a:pPr lvl="0"/>
            <a:r>
              <a:rPr lang="en-US" dirty="0"/>
              <a:t>TL-4 through TL–6 contain additional tests for bridge railings designed to contain and redirect heavy vehicles such as buses and larger trucks.</a:t>
            </a:r>
          </a:p>
          <a:p>
            <a:pPr marL="457200" lvl="1" indent="0">
              <a:buNone/>
            </a:pPr>
            <a:endParaRPr lang="en-US" dirty="0"/>
          </a:p>
        </p:txBody>
      </p:sp>
      <p:pic>
        <p:nvPicPr>
          <p:cNvPr id="4" name="Picture 3"/>
          <p:cNvPicPr>
            <a:picLocks noChangeAspect="1"/>
          </p:cNvPicPr>
          <p:nvPr/>
        </p:nvPicPr>
        <p:blipFill>
          <a:blip r:embed="rId2"/>
          <a:stretch>
            <a:fillRect/>
          </a:stretch>
        </p:blipFill>
        <p:spPr>
          <a:xfrm>
            <a:off x="6529753" y="3243958"/>
            <a:ext cx="3522785" cy="2108958"/>
          </a:xfrm>
          <a:prstGeom prst="rect">
            <a:avLst/>
          </a:prstGeom>
        </p:spPr>
      </p:pic>
      <p:pic>
        <p:nvPicPr>
          <p:cNvPr id="5" name="Picture 4"/>
          <p:cNvPicPr>
            <a:picLocks noChangeAspect="1"/>
          </p:cNvPicPr>
          <p:nvPr/>
        </p:nvPicPr>
        <p:blipFill>
          <a:blip r:embed="rId3"/>
          <a:stretch>
            <a:fillRect/>
          </a:stretch>
        </p:blipFill>
        <p:spPr>
          <a:xfrm>
            <a:off x="2057399" y="3243958"/>
            <a:ext cx="3522785" cy="2108958"/>
          </a:xfrm>
          <a:prstGeom prst="rect">
            <a:avLst/>
          </a:prstGeom>
        </p:spPr>
      </p:pic>
    </p:spTree>
    <p:extLst>
      <p:ext uri="{BB962C8B-B14F-4D97-AF65-F5344CB8AC3E}">
        <p14:creationId xmlns:p14="http://schemas.microsoft.com/office/powerpoint/2010/main" val="21876703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NCHRP 350 </a:t>
            </a:r>
            <a:r>
              <a:rPr lang="en-US" dirty="0" smtClean="0"/>
              <a:t>Dynamic </a:t>
            </a:r>
            <a:r>
              <a:rPr lang="en-US" dirty="0"/>
              <a:t>T</a:t>
            </a:r>
            <a:r>
              <a:rPr lang="en-US" dirty="0" smtClean="0"/>
              <a:t>esting</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Three dynamic performance evaluation </a:t>
            </a:r>
            <a:r>
              <a:rPr lang="en-US" dirty="0" smtClean="0"/>
              <a:t>factors:</a:t>
            </a:r>
          </a:p>
          <a:p>
            <a:pPr marL="514350" indent="-514350">
              <a:buAutoNum type="arabicParenBoth"/>
            </a:pPr>
            <a:r>
              <a:rPr lang="en-US" dirty="0" smtClean="0"/>
              <a:t>Structural Adequacy</a:t>
            </a:r>
          </a:p>
          <a:p>
            <a:pPr marL="633413" lvl="1" indent="0">
              <a:buNone/>
            </a:pPr>
            <a:r>
              <a:rPr lang="en-US" sz="2100" dirty="0" smtClean="0"/>
              <a:t>Test rail should </a:t>
            </a:r>
            <a:r>
              <a:rPr lang="en-US" sz="2100" dirty="0"/>
              <a:t>contain and redirect the vehicle; the vehicle should not penetrate, underride, </a:t>
            </a:r>
            <a:r>
              <a:rPr lang="en-US" sz="2100" dirty="0" smtClean="0"/>
              <a:t>  or </a:t>
            </a:r>
            <a:r>
              <a:rPr lang="en-US" sz="2100" dirty="0"/>
              <a:t>override the </a:t>
            </a:r>
            <a:r>
              <a:rPr lang="en-US" sz="2100" dirty="0" smtClean="0"/>
              <a:t>installation; </a:t>
            </a:r>
            <a:r>
              <a:rPr lang="en-US" sz="2100" dirty="0"/>
              <a:t>controlled lateral deflection of the </a:t>
            </a:r>
            <a:r>
              <a:rPr lang="en-US" sz="2100" dirty="0" smtClean="0"/>
              <a:t>rail </a:t>
            </a:r>
            <a:r>
              <a:rPr lang="en-US" sz="2100" dirty="0"/>
              <a:t>is acceptable</a:t>
            </a:r>
            <a:endParaRPr lang="en-US" sz="2100" dirty="0" smtClean="0"/>
          </a:p>
          <a:p>
            <a:pPr marL="514350" indent="-514350">
              <a:buAutoNum type="arabicParenBoth"/>
            </a:pPr>
            <a:r>
              <a:rPr lang="en-US" dirty="0" smtClean="0"/>
              <a:t>Occupant Risk</a:t>
            </a:r>
          </a:p>
          <a:p>
            <a:pPr marL="633413" lvl="1" indent="0">
              <a:buNone/>
            </a:pPr>
            <a:r>
              <a:rPr lang="en-US" sz="2100" dirty="0" smtClean="0"/>
              <a:t>Parts of </a:t>
            </a:r>
            <a:r>
              <a:rPr lang="en-US" sz="2100" dirty="0"/>
              <a:t>the test </a:t>
            </a:r>
            <a:r>
              <a:rPr lang="en-US" sz="2100" dirty="0" smtClean="0"/>
              <a:t>rail </a:t>
            </a:r>
            <a:r>
              <a:rPr lang="en-US" sz="2100" dirty="0"/>
              <a:t>should not penetrate or show potential for penetrating the occupant compartment, or present an undue hazard to other traffic, pedestrians, or personnel in a work zone. Deformation of, or intrusions into, the occupant compartment that could cause serious injuries should not be permitted. </a:t>
            </a:r>
          </a:p>
          <a:p>
            <a:pPr marL="633413" lvl="1" indent="0">
              <a:buNone/>
            </a:pPr>
            <a:r>
              <a:rPr lang="en-US" sz="2100" dirty="0"/>
              <a:t>The vehicle should remain upright during and after </a:t>
            </a:r>
            <a:r>
              <a:rPr lang="en-US" sz="2100" dirty="0" smtClean="0"/>
              <a:t>collision. </a:t>
            </a:r>
            <a:endParaRPr lang="en-US" sz="2100" dirty="0"/>
          </a:p>
          <a:p>
            <a:pPr marL="633413" lvl="1" indent="0">
              <a:buNone/>
            </a:pPr>
            <a:r>
              <a:rPr lang="en-US" sz="2100" dirty="0"/>
              <a:t>Limit occupant </a:t>
            </a:r>
            <a:r>
              <a:rPr lang="en-US" sz="2100" dirty="0" smtClean="0"/>
              <a:t>impact velocity and ride-down </a:t>
            </a:r>
            <a:r>
              <a:rPr lang="en-US" sz="2100" dirty="0"/>
              <a:t>to an acceptable range. </a:t>
            </a:r>
          </a:p>
          <a:p>
            <a:pPr marL="514350" indent="-514350">
              <a:buAutoNum type="arabicParenBoth"/>
            </a:pPr>
            <a:r>
              <a:rPr lang="en-US" dirty="0" smtClean="0"/>
              <a:t>Post-impact Vehicular Response</a:t>
            </a:r>
          </a:p>
          <a:p>
            <a:pPr marL="633413" indent="0">
              <a:buNone/>
            </a:pPr>
            <a:r>
              <a:rPr lang="en-US" sz="2100" dirty="0"/>
              <a:t>After collision it is preferable that the vehicle’s trajectory not intrude into adjacent traffic </a:t>
            </a:r>
            <a:r>
              <a:rPr lang="en-US" sz="2100" dirty="0" smtClean="0"/>
              <a:t>lanes. </a:t>
            </a:r>
            <a:r>
              <a:rPr lang="en-US" sz="2100" dirty="0"/>
              <a:t>The exit angle from the test article preferably should be less that 60 percent of the test impact angle, measured at time of vehicle loss of contact with test device</a:t>
            </a:r>
          </a:p>
        </p:txBody>
      </p:sp>
    </p:spTree>
    <p:extLst>
      <p:ext uri="{BB962C8B-B14F-4D97-AF65-F5344CB8AC3E}">
        <p14:creationId xmlns:p14="http://schemas.microsoft.com/office/powerpoint/2010/main" val="38070811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Bridge 51 Test Level Requirements</a:t>
            </a:r>
            <a:endParaRPr lang="en-US" dirty="0"/>
          </a:p>
        </p:txBody>
      </p:sp>
      <p:sp>
        <p:nvSpPr>
          <p:cNvPr id="3" name="Content Placeholder 2"/>
          <p:cNvSpPr>
            <a:spLocks noGrp="1"/>
          </p:cNvSpPr>
          <p:nvPr>
            <p:ph idx="1"/>
          </p:nvPr>
        </p:nvSpPr>
        <p:spPr/>
        <p:txBody>
          <a:bodyPr/>
          <a:lstStyle/>
          <a:p>
            <a:r>
              <a:rPr lang="en-US" dirty="0" smtClean="0"/>
              <a:t>All new or replacement railing on NHS bridges must meet Test Level 3 crash-test criteria as a minimum. </a:t>
            </a:r>
          </a:p>
          <a:p>
            <a:r>
              <a:rPr lang="en-US" dirty="0" smtClean="0"/>
              <a:t>Test Level 2 would be required at this location if not on NHS.  </a:t>
            </a:r>
          </a:p>
          <a:p>
            <a:pPr lvl="2"/>
            <a:r>
              <a:rPr lang="en-US" dirty="0" smtClean="0"/>
              <a:t>Design speed less than 50 mph (25 mph on Central Street)(from </a:t>
            </a:r>
            <a:r>
              <a:rPr lang="en-US" i="1" dirty="0" smtClean="0"/>
              <a:t>Structures Design Man</a:t>
            </a:r>
            <a:r>
              <a:rPr lang="en-US" dirty="0" smtClean="0"/>
              <a:t>.)</a:t>
            </a:r>
          </a:p>
          <a:p>
            <a:pPr lvl="2"/>
            <a:r>
              <a:rPr lang="en-US" dirty="0" smtClean="0"/>
              <a:t>Relatively low traffic volume (</a:t>
            </a:r>
            <a:r>
              <a:rPr lang="en-US" dirty="0" err="1" smtClean="0"/>
              <a:t>ADT.adj</a:t>
            </a:r>
            <a:r>
              <a:rPr lang="en-US" dirty="0"/>
              <a:t> </a:t>
            </a:r>
            <a:r>
              <a:rPr lang="en-US" dirty="0" smtClean="0"/>
              <a:t>= 7,420 &lt; 48,000 </a:t>
            </a:r>
            <a:r>
              <a:rPr lang="en-US" dirty="0" err="1" smtClean="0"/>
              <a:t>vpd</a:t>
            </a:r>
            <a:r>
              <a:rPr lang="en-US" dirty="0" smtClean="0"/>
              <a:t>)</a:t>
            </a:r>
          </a:p>
          <a:p>
            <a:pPr lvl="2"/>
            <a:r>
              <a:rPr lang="en-US" dirty="0" smtClean="0"/>
              <a:t>Insignificant roadway grade   (&lt;1.0%)</a:t>
            </a:r>
          </a:p>
          <a:p>
            <a:pPr lvl="2"/>
            <a:r>
              <a:rPr lang="en-US" dirty="0" smtClean="0"/>
              <a:t>Straight alignment  (no curvature)</a:t>
            </a:r>
          </a:p>
          <a:p>
            <a:pPr lvl="2"/>
            <a:r>
              <a:rPr lang="en-US" dirty="0" smtClean="0"/>
              <a:t>Low bridge deck height (&lt;20 ft.) above shallow (&lt;10 ft.) water </a:t>
            </a:r>
          </a:p>
          <a:p>
            <a:pPr lvl="2"/>
            <a:endParaRPr lang="en-US" dirty="0"/>
          </a:p>
          <a:p>
            <a:pPr lvl="2"/>
            <a:r>
              <a:rPr lang="en-US" dirty="0" smtClean="0"/>
              <a:t>Additionally: low accident history, on street parking, sidewalks on both sides.</a:t>
            </a:r>
          </a:p>
          <a:p>
            <a:r>
              <a:rPr lang="en-US" dirty="0" smtClean="0"/>
              <a:t>A design exception will be submitted to FHWA if a TL-2 rail is chosen</a:t>
            </a:r>
          </a:p>
          <a:p>
            <a:pPr lvl="2"/>
            <a:endParaRPr lang="en-US" dirty="0" smtClean="0"/>
          </a:p>
          <a:p>
            <a:endParaRPr lang="en-US" dirty="0"/>
          </a:p>
        </p:txBody>
      </p:sp>
    </p:spTree>
    <p:extLst>
      <p:ext uri="{BB962C8B-B14F-4D97-AF65-F5344CB8AC3E}">
        <p14:creationId xmlns:p14="http://schemas.microsoft.com/office/powerpoint/2010/main" val="27004100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Woodstock Village</a:t>
            </a:r>
            <a:br>
              <a:rPr lang="en-US" dirty="0" smtClean="0"/>
            </a:br>
            <a:r>
              <a:rPr lang="en-US" dirty="0" smtClean="0"/>
              <a:t>BF 020-2(43)</a:t>
            </a:r>
            <a:endParaRPr lang="en-US" dirty="0"/>
          </a:p>
        </p:txBody>
      </p:sp>
      <p:sp>
        <p:nvSpPr>
          <p:cNvPr id="3" name="Subtitle 2"/>
          <p:cNvSpPr>
            <a:spLocks noGrp="1"/>
          </p:cNvSpPr>
          <p:nvPr>
            <p:ph type="subTitle" idx="1"/>
          </p:nvPr>
        </p:nvSpPr>
        <p:spPr/>
        <p:txBody>
          <a:bodyPr>
            <a:normAutofit/>
          </a:bodyPr>
          <a:lstStyle/>
          <a:p>
            <a:r>
              <a:rPr lang="en-US" sz="6000" dirty="0" smtClean="0"/>
              <a:t>Railing Options</a:t>
            </a:r>
            <a:endParaRPr lang="en-US" sz="6000" dirty="0"/>
          </a:p>
        </p:txBody>
      </p:sp>
    </p:spTree>
    <p:extLst>
      <p:ext uri="{BB962C8B-B14F-4D97-AF65-F5344CB8AC3E}">
        <p14:creationId xmlns:p14="http://schemas.microsoft.com/office/powerpoint/2010/main" val="19745787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b="30626"/>
          <a:stretch/>
        </p:blipFill>
        <p:spPr>
          <a:xfrm>
            <a:off x="838200" y="960681"/>
            <a:ext cx="10515600" cy="5471292"/>
          </a:xfrm>
          <a:prstGeom prst="rect">
            <a:avLst/>
          </a:prstGeom>
        </p:spPr>
      </p:pic>
      <p:sp>
        <p:nvSpPr>
          <p:cNvPr id="2" name="Title 1"/>
          <p:cNvSpPr>
            <a:spLocks noGrp="1"/>
          </p:cNvSpPr>
          <p:nvPr>
            <p:ph type="title"/>
          </p:nvPr>
        </p:nvSpPr>
        <p:spPr>
          <a:xfrm>
            <a:off x="838200" y="365125"/>
            <a:ext cx="10515600" cy="610821"/>
          </a:xfrm>
        </p:spPr>
        <p:txBody>
          <a:bodyPr>
            <a:normAutofit fontScale="90000"/>
          </a:bodyPr>
          <a:lstStyle/>
          <a:p>
            <a:pPr algn="ctr"/>
            <a:r>
              <a:rPr lang="en-US" sz="4000" dirty="0" smtClean="0"/>
              <a:t>Existing Bridge Rail</a:t>
            </a:r>
            <a:endParaRPr lang="en-US" sz="4000" dirty="0"/>
          </a:p>
        </p:txBody>
      </p:sp>
    </p:spTree>
    <p:extLst>
      <p:ext uri="{BB962C8B-B14F-4D97-AF65-F5344CB8AC3E}">
        <p14:creationId xmlns:p14="http://schemas.microsoft.com/office/powerpoint/2010/main" val="27260184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p:txBody>
          <a:bodyPr/>
          <a:lstStyle/>
          <a:p>
            <a:r>
              <a:rPr lang="en-US" dirty="0" smtClean="0"/>
              <a:t>Introductions</a:t>
            </a:r>
          </a:p>
        </p:txBody>
      </p:sp>
      <p:sp>
        <p:nvSpPr>
          <p:cNvPr id="4099" name="Content Placeholder 4"/>
          <p:cNvSpPr>
            <a:spLocks noGrp="1"/>
          </p:cNvSpPr>
          <p:nvPr>
            <p:ph idx="4294967295"/>
          </p:nvPr>
        </p:nvSpPr>
        <p:spPr>
          <a:xfrm>
            <a:off x="3255028" y="1124589"/>
            <a:ext cx="5681943" cy="4913125"/>
          </a:xfrm>
        </p:spPr>
        <p:txBody>
          <a:bodyPr>
            <a:normAutofit/>
          </a:bodyPr>
          <a:lstStyle/>
          <a:p>
            <a:pPr marL="398462" indent="0" algn="ctr">
              <a:buNone/>
            </a:pPr>
            <a:endParaRPr lang="en-US" dirty="0" smtClean="0"/>
          </a:p>
          <a:p>
            <a:pPr marL="398462" indent="0" algn="ctr">
              <a:lnSpc>
                <a:spcPct val="100000"/>
              </a:lnSpc>
              <a:buNone/>
            </a:pPr>
            <a:r>
              <a:rPr lang="en-US" sz="2400" b="1" dirty="0"/>
              <a:t>Rob Young, P.E.</a:t>
            </a:r>
          </a:p>
          <a:p>
            <a:pPr marL="398462" indent="0" algn="ctr">
              <a:buNone/>
            </a:pPr>
            <a:r>
              <a:rPr lang="en-US" sz="2400" dirty="0"/>
              <a:t>VTrans Design Project Manager</a:t>
            </a:r>
          </a:p>
          <a:p>
            <a:pPr marL="398462" indent="0" algn="ctr">
              <a:buNone/>
            </a:pPr>
            <a:endParaRPr lang="en-US" sz="2000" dirty="0" smtClean="0"/>
          </a:p>
          <a:p>
            <a:pPr marL="398462" indent="0" algn="ctr">
              <a:lnSpc>
                <a:spcPct val="110000"/>
              </a:lnSpc>
              <a:buNone/>
            </a:pPr>
            <a:r>
              <a:rPr lang="en-US" sz="2400" b="1" dirty="0"/>
              <a:t>Bill Lammer</a:t>
            </a:r>
          </a:p>
          <a:p>
            <a:pPr marL="398462" indent="0" algn="ctr">
              <a:buNone/>
            </a:pPr>
            <a:r>
              <a:rPr lang="en-US" sz="2400" dirty="0"/>
              <a:t>VTrans Project Engineer</a:t>
            </a:r>
          </a:p>
          <a:p>
            <a:pPr marL="398462" indent="0" algn="ctr">
              <a:buNone/>
            </a:pPr>
            <a:endParaRPr lang="en-US" sz="2000" dirty="0"/>
          </a:p>
          <a:p>
            <a:pPr marL="398462" indent="0" algn="ctr">
              <a:buNone/>
            </a:pPr>
            <a:r>
              <a:rPr lang="en-US" sz="2400" b="1" dirty="0" smtClean="0"/>
              <a:t>Kyle Obenauer</a:t>
            </a:r>
            <a:endParaRPr lang="en-US" sz="2400" b="1" dirty="0"/>
          </a:p>
          <a:p>
            <a:pPr marL="398462" indent="0" algn="ctr">
              <a:buNone/>
            </a:pPr>
            <a:r>
              <a:rPr lang="en-US" sz="2400" dirty="0"/>
              <a:t>VTrans Historic Preservation Specialist</a:t>
            </a:r>
          </a:p>
          <a:p>
            <a:pPr marL="398462" indent="0" algn="ctr">
              <a:buNone/>
            </a:pPr>
            <a:endParaRPr lang="en-US" dirty="0"/>
          </a:p>
          <a:p>
            <a:pPr marL="398462" indent="0" algn="ctr">
              <a:buNone/>
            </a:pPr>
            <a:endParaRPr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7004" y="5869567"/>
            <a:ext cx="2360612"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595560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5437">
            <a:off x="7677360" y="676831"/>
            <a:ext cx="4046454" cy="3278097"/>
          </a:xfrm>
          <a:prstGeom prst="rect">
            <a:avLst/>
          </a:prstGeom>
        </p:spPr>
      </p:pic>
      <p:sp>
        <p:nvSpPr>
          <p:cNvPr id="2" name="Title 1"/>
          <p:cNvSpPr>
            <a:spLocks noGrp="1"/>
          </p:cNvSpPr>
          <p:nvPr>
            <p:ph type="title"/>
          </p:nvPr>
        </p:nvSpPr>
        <p:spPr/>
        <p:txBody>
          <a:bodyPr/>
          <a:lstStyle/>
          <a:p>
            <a:r>
              <a:rPr lang="en-US" dirty="0" smtClean="0"/>
              <a:t>C411 Bridge Rail–Texas Classic (TL2)</a:t>
            </a:r>
            <a:endParaRPr lang="en-US" dirty="0"/>
          </a:p>
        </p:txBody>
      </p:sp>
      <p:sp>
        <p:nvSpPr>
          <p:cNvPr id="7" name="TextBox 6"/>
          <p:cNvSpPr txBox="1"/>
          <p:nvPr/>
        </p:nvSpPr>
        <p:spPr>
          <a:xfrm>
            <a:off x="2652673" y="5540545"/>
            <a:ext cx="2380203" cy="369332"/>
          </a:xfrm>
          <a:prstGeom prst="rect">
            <a:avLst/>
          </a:prstGeom>
          <a:noFill/>
        </p:spPr>
        <p:txBody>
          <a:bodyPr wrap="none" rtlCol="0">
            <a:spAutoFit/>
          </a:bodyPr>
          <a:lstStyle/>
          <a:p>
            <a:r>
              <a:rPr lang="en-US" dirty="0" smtClean="0"/>
              <a:t>Bridge Railing Elevation</a:t>
            </a:r>
            <a:endParaRPr lang="en-US" dirty="0"/>
          </a:p>
        </p:txBody>
      </p:sp>
      <p:pic>
        <p:nvPicPr>
          <p:cNvPr id="3" name="Picture 2"/>
          <p:cNvPicPr>
            <a:picLocks noChangeAspect="1"/>
          </p:cNvPicPr>
          <p:nvPr/>
        </p:nvPicPr>
        <p:blipFill rotWithShape="1">
          <a:blip r:embed="rId3"/>
          <a:srcRect l="-19" t="23993"/>
          <a:stretch/>
        </p:blipFill>
        <p:spPr>
          <a:xfrm>
            <a:off x="7420707" y="4004213"/>
            <a:ext cx="4405311" cy="230768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169" y="1690688"/>
            <a:ext cx="6477000" cy="373548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096" y="2444012"/>
            <a:ext cx="488124" cy="1047333"/>
          </a:xfrm>
          <a:prstGeom prst="rect">
            <a:avLst/>
          </a:prstGeom>
        </p:spPr>
      </p:pic>
      <p:cxnSp>
        <p:nvCxnSpPr>
          <p:cNvPr id="12" name="Straight Arrow Connector 11"/>
          <p:cNvCxnSpPr>
            <a:endCxn id="8" idx="2"/>
          </p:cNvCxnSpPr>
          <p:nvPr/>
        </p:nvCxnSpPr>
        <p:spPr>
          <a:xfrm flipH="1" flipV="1">
            <a:off x="991158" y="3491345"/>
            <a:ext cx="137125" cy="25452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91158" y="6024252"/>
            <a:ext cx="6140527" cy="369332"/>
          </a:xfrm>
          <a:prstGeom prst="rect">
            <a:avLst/>
          </a:prstGeom>
          <a:noFill/>
        </p:spPr>
        <p:txBody>
          <a:bodyPr wrap="none" rtlCol="0">
            <a:spAutoFit/>
          </a:bodyPr>
          <a:lstStyle/>
          <a:p>
            <a:r>
              <a:rPr lang="en-US" dirty="0" smtClean="0"/>
              <a:t>Example Pedestrian Railing at Northwest and Southeast corner.  </a:t>
            </a:r>
            <a:endParaRPr lang="en-US" dirty="0"/>
          </a:p>
        </p:txBody>
      </p:sp>
    </p:spTree>
    <p:extLst>
      <p:ext uri="{BB962C8B-B14F-4D97-AF65-F5344CB8AC3E}">
        <p14:creationId xmlns:p14="http://schemas.microsoft.com/office/powerpoint/2010/main" val="17904712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Pedestrian Rail </a:t>
            </a:r>
            <a:endParaRPr lang="en-US"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9887" t="4" r="29896" b="-7"/>
          <a:stretch/>
        </p:blipFill>
        <p:spPr>
          <a:xfrm rot="5400000">
            <a:off x="3806118" y="-1760332"/>
            <a:ext cx="2724334" cy="8660170"/>
          </a:xfrm>
        </p:spPr>
      </p:pic>
      <p:pic>
        <p:nvPicPr>
          <p:cNvPr id="1026" name="Picture 2" descr="http://www.txcorr.com/wp-content/plugins/doptg/uploads/3jKRknxBe55AEsPNXr2PELNBtQ1d6ajfLD5kkNXapg78CrfsQACGOWXcdD3dbNbYe.jpg"/>
          <p:cNvPicPr>
            <a:picLocks noChangeAspect="1" noChangeArrowheads="1"/>
          </p:cNvPicPr>
          <p:nvPr/>
        </p:nvPicPr>
        <p:blipFill rotWithShape="1">
          <a:blip r:embed="rId3">
            <a:extLst>
              <a:ext uri="{28A0092B-C50C-407E-A947-70E740481C1C}">
                <a14:useLocalDpi xmlns:a14="http://schemas.microsoft.com/office/drawing/2010/main" val="0"/>
              </a:ext>
            </a:extLst>
          </a:blip>
          <a:srcRect t="31448" b="-26007"/>
          <a:stretch/>
        </p:blipFill>
        <p:spPr bwMode="auto">
          <a:xfrm>
            <a:off x="5257800" y="3931920"/>
            <a:ext cx="6096000" cy="384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747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of Concrete Rail Cracking</a:t>
            </a:r>
            <a:endParaRPr lang="en-US" dirty="0"/>
          </a:p>
        </p:txBody>
      </p:sp>
      <p:pic>
        <p:nvPicPr>
          <p:cNvPr id="4" name="Content Placeholder 3"/>
          <p:cNvPicPr>
            <a:picLocks noGrp="1" noChangeAspect="1"/>
          </p:cNvPicPr>
          <p:nvPr>
            <p:ph idx="1"/>
          </p:nvPr>
        </p:nvPicPr>
        <p:blipFill>
          <a:blip r:embed="rId2"/>
          <a:stretch>
            <a:fillRect/>
          </a:stretch>
        </p:blipFill>
        <p:spPr>
          <a:xfrm>
            <a:off x="1111268" y="1690687"/>
            <a:ext cx="3960843" cy="5088803"/>
          </a:xfrm>
          <a:prstGeom prst="rect">
            <a:avLst/>
          </a:prstGeom>
        </p:spPr>
      </p:pic>
      <p:pic>
        <p:nvPicPr>
          <p:cNvPr id="5" name="Picture 4"/>
          <p:cNvPicPr>
            <a:picLocks noChangeAspect="1"/>
          </p:cNvPicPr>
          <p:nvPr/>
        </p:nvPicPr>
        <p:blipFill rotWithShape="1">
          <a:blip r:embed="rId3"/>
          <a:srcRect l="39813" t="9531" r="19136" b="9831"/>
          <a:stretch/>
        </p:blipFill>
        <p:spPr>
          <a:xfrm rot="5400000">
            <a:off x="6855089" y="791421"/>
            <a:ext cx="3571815" cy="6511829"/>
          </a:xfrm>
          <a:prstGeom prst="rect">
            <a:avLst/>
          </a:prstGeom>
        </p:spPr>
      </p:pic>
    </p:spTree>
    <p:extLst>
      <p:ext uri="{BB962C8B-B14F-4D97-AF65-F5344CB8AC3E}">
        <p14:creationId xmlns:p14="http://schemas.microsoft.com/office/powerpoint/2010/main" val="385987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C412 Bridge Rail (TL-4)</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96554" y="715333"/>
            <a:ext cx="2861479" cy="3000035"/>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0223" y="3991708"/>
            <a:ext cx="4643577" cy="2498604"/>
          </a:xfrm>
          <a:prstGeom prst="rect">
            <a:avLst/>
          </a:prstGeom>
        </p:spPr>
      </p:pic>
      <p:sp>
        <p:nvSpPr>
          <p:cNvPr id="7" name="TextBox 6"/>
          <p:cNvSpPr txBox="1"/>
          <p:nvPr/>
        </p:nvSpPr>
        <p:spPr>
          <a:xfrm>
            <a:off x="2392207" y="5901228"/>
            <a:ext cx="2380203" cy="369332"/>
          </a:xfrm>
          <a:prstGeom prst="rect">
            <a:avLst/>
          </a:prstGeom>
          <a:noFill/>
        </p:spPr>
        <p:txBody>
          <a:bodyPr wrap="none" rtlCol="0">
            <a:spAutoFit/>
          </a:bodyPr>
          <a:lstStyle/>
          <a:p>
            <a:r>
              <a:rPr lang="en-US" dirty="0" smtClean="0"/>
              <a:t>Bridge Railing Elevation</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691246"/>
            <a:ext cx="5310594" cy="2971800"/>
          </a:xfrm>
          <a:prstGeom prst="rect">
            <a:avLst/>
          </a:prstGeom>
        </p:spPr>
      </p:pic>
    </p:spTree>
    <p:extLst>
      <p:ext uri="{BB962C8B-B14F-4D97-AF65-F5344CB8AC3E}">
        <p14:creationId xmlns:p14="http://schemas.microsoft.com/office/powerpoint/2010/main" val="32337500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01956" y="365125"/>
            <a:ext cx="2282863" cy="3127768"/>
          </a:xfrm>
        </p:spPr>
      </p:pic>
      <p:sp>
        <p:nvSpPr>
          <p:cNvPr id="2" name="Title 1"/>
          <p:cNvSpPr>
            <a:spLocks noGrp="1"/>
          </p:cNvSpPr>
          <p:nvPr>
            <p:ph type="title"/>
          </p:nvPr>
        </p:nvSpPr>
        <p:spPr/>
        <p:txBody>
          <a:bodyPr/>
          <a:lstStyle/>
          <a:p>
            <a:r>
              <a:rPr lang="en-US" dirty="0" smtClean="0"/>
              <a:t>S-352 Combination Rail (TL-4)</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77208"/>
            <a:ext cx="7042638" cy="265411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953" t="16539" r="55520" b="48670"/>
          <a:stretch/>
        </p:blipFill>
        <p:spPr>
          <a:xfrm>
            <a:off x="7208458" y="3715367"/>
            <a:ext cx="4900415" cy="3079105"/>
          </a:xfrm>
          <a:prstGeom prst="rect">
            <a:avLst/>
          </a:prstGeom>
        </p:spPr>
      </p:pic>
      <p:sp>
        <p:nvSpPr>
          <p:cNvPr id="7" name="TextBox 6"/>
          <p:cNvSpPr txBox="1"/>
          <p:nvPr/>
        </p:nvSpPr>
        <p:spPr>
          <a:xfrm>
            <a:off x="2331217" y="5831322"/>
            <a:ext cx="2380203" cy="369332"/>
          </a:xfrm>
          <a:prstGeom prst="rect">
            <a:avLst/>
          </a:prstGeom>
          <a:noFill/>
        </p:spPr>
        <p:txBody>
          <a:bodyPr wrap="none" rtlCol="0">
            <a:spAutoFit/>
          </a:bodyPr>
          <a:lstStyle/>
          <a:p>
            <a:r>
              <a:rPr lang="en-US" dirty="0" smtClean="0"/>
              <a:t>Bridge Railing Elevation</a:t>
            </a:r>
            <a:endParaRPr lang="en-US" dirty="0"/>
          </a:p>
        </p:txBody>
      </p:sp>
    </p:spTree>
    <p:extLst>
      <p:ext uri="{BB962C8B-B14F-4D97-AF65-F5344CB8AC3E}">
        <p14:creationId xmlns:p14="http://schemas.microsoft.com/office/powerpoint/2010/main" val="23894501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54286"/>
          </a:xfrm>
        </p:spPr>
        <p:txBody>
          <a:bodyPr>
            <a:normAutofit fontScale="90000"/>
          </a:bodyPr>
          <a:lstStyle/>
          <a:p>
            <a:r>
              <a:rPr lang="en-US" dirty="0" smtClean="0"/>
              <a:t>Concrete Bridge Railing – recessed panels(TL-2)</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5599" y="3618474"/>
            <a:ext cx="2776281" cy="300003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911" y="1310054"/>
            <a:ext cx="11274178" cy="193518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3381" y="3613761"/>
            <a:ext cx="4250779" cy="3174965"/>
          </a:xfrm>
          <a:prstGeom prst="rect">
            <a:avLst/>
          </a:prstGeom>
        </p:spPr>
      </p:pic>
      <p:sp>
        <p:nvSpPr>
          <p:cNvPr id="7" name="TextBox 6"/>
          <p:cNvSpPr txBox="1"/>
          <p:nvPr/>
        </p:nvSpPr>
        <p:spPr>
          <a:xfrm>
            <a:off x="5078605" y="3249142"/>
            <a:ext cx="2380203" cy="369332"/>
          </a:xfrm>
          <a:prstGeom prst="rect">
            <a:avLst/>
          </a:prstGeom>
          <a:noFill/>
        </p:spPr>
        <p:txBody>
          <a:bodyPr wrap="none" rtlCol="0">
            <a:spAutoFit/>
          </a:bodyPr>
          <a:lstStyle/>
          <a:p>
            <a:r>
              <a:rPr lang="en-US" dirty="0" smtClean="0"/>
              <a:t>Bridge Railing Elevation</a:t>
            </a:r>
            <a:endParaRPr lang="en-US" dirty="0"/>
          </a:p>
        </p:txBody>
      </p:sp>
    </p:spTree>
    <p:extLst>
      <p:ext uri="{BB962C8B-B14F-4D97-AF65-F5344CB8AC3E}">
        <p14:creationId xmlns:p14="http://schemas.microsoft.com/office/powerpoint/2010/main" val="5536995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 UP:</a:t>
            </a:r>
            <a:endParaRPr lang="en-US" dirty="0"/>
          </a:p>
        </p:txBody>
      </p:sp>
      <p:sp>
        <p:nvSpPr>
          <p:cNvPr id="3" name="Content Placeholder 2"/>
          <p:cNvSpPr>
            <a:spLocks noGrp="1"/>
          </p:cNvSpPr>
          <p:nvPr>
            <p:ph idx="1"/>
          </p:nvPr>
        </p:nvSpPr>
        <p:spPr>
          <a:xfrm>
            <a:off x="1152236" y="1884217"/>
            <a:ext cx="8490527" cy="3045836"/>
          </a:xfrm>
        </p:spPr>
        <p:txBody>
          <a:bodyPr/>
          <a:lstStyle/>
          <a:p>
            <a:r>
              <a:rPr lang="en-US" dirty="0" err="1" smtClean="0"/>
              <a:t>Vtrans</a:t>
            </a:r>
            <a:r>
              <a:rPr lang="en-US" dirty="0" smtClean="0"/>
              <a:t> requests a letter indicating choice of bridge rail</a:t>
            </a:r>
          </a:p>
          <a:p>
            <a:pPr lvl="1"/>
            <a:r>
              <a:rPr lang="en-US" dirty="0" smtClean="0"/>
              <a:t>If a TL-2 is  chosen then a design exception will be submitted to FHWA</a:t>
            </a:r>
          </a:p>
          <a:p>
            <a:pPr lvl="1"/>
            <a:r>
              <a:rPr lang="en-US" dirty="0" smtClean="0"/>
              <a:t>Letter should indicate a TL-4 second choice  </a:t>
            </a:r>
            <a:endParaRPr lang="en-US" dirty="0"/>
          </a:p>
        </p:txBody>
      </p:sp>
    </p:spTree>
    <p:extLst>
      <p:ext uri="{BB962C8B-B14F-4D97-AF65-F5344CB8AC3E}">
        <p14:creationId xmlns:p14="http://schemas.microsoft.com/office/powerpoint/2010/main" val="2334546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3250" name="Group 2"/>
          <p:cNvGrpSpPr>
            <a:grpSpLocks/>
          </p:cNvGrpSpPr>
          <p:nvPr/>
        </p:nvGrpSpPr>
        <p:grpSpPr bwMode="auto">
          <a:xfrm>
            <a:off x="5605463" y="3924301"/>
            <a:ext cx="1922462" cy="2563813"/>
            <a:chOff x="2331" y="2268"/>
            <a:chExt cx="1211" cy="1615"/>
          </a:xfrm>
        </p:grpSpPr>
        <p:grpSp>
          <p:nvGrpSpPr>
            <p:cNvPr id="53320" name="Group 3"/>
            <p:cNvGrpSpPr>
              <a:grpSpLocks/>
            </p:cNvGrpSpPr>
            <p:nvPr/>
          </p:nvGrpSpPr>
          <p:grpSpPr bwMode="auto">
            <a:xfrm>
              <a:off x="2331" y="3563"/>
              <a:ext cx="1211" cy="320"/>
              <a:chOff x="2331" y="3563"/>
              <a:chExt cx="1211" cy="320"/>
            </a:xfrm>
          </p:grpSpPr>
          <p:sp>
            <p:nvSpPr>
              <p:cNvPr id="53322" name="Freeform 4"/>
              <p:cNvSpPr>
                <a:spLocks/>
              </p:cNvSpPr>
              <p:nvPr/>
            </p:nvSpPr>
            <p:spPr bwMode="auto">
              <a:xfrm>
                <a:off x="3109" y="3618"/>
                <a:ext cx="433" cy="265"/>
              </a:xfrm>
              <a:custGeom>
                <a:avLst/>
                <a:gdLst>
                  <a:gd name="T0" fmla="*/ 1 w 433"/>
                  <a:gd name="T1" fmla="*/ 33 h 265"/>
                  <a:gd name="T2" fmla="*/ 0 w 433"/>
                  <a:gd name="T3" fmla="*/ 66 h 265"/>
                  <a:gd name="T4" fmla="*/ 1 w 433"/>
                  <a:gd name="T5" fmla="*/ 89 h 265"/>
                  <a:gd name="T6" fmla="*/ 3 w 433"/>
                  <a:gd name="T7" fmla="*/ 110 h 265"/>
                  <a:gd name="T8" fmla="*/ 13 w 433"/>
                  <a:gd name="T9" fmla="*/ 140 h 265"/>
                  <a:gd name="T10" fmla="*/ 59 w 433"/>
                  <a:gd name="T11" fmla="*/ 165 h 265"/>
                  <a:gd name="T12" fmla="*/ 83 w 433"/>
                  <a:gd name="T13" fmla="*/ 164 h 265"/>
                  <a:gd name="T14" fmla="*/ 88 w 433"/>
                  <a:gd name="T15" fmla="*/ 185 h 265"/>
                  <a:gd name="T16" fmla="*/ 102 w 433"/>
                  <a:gd name="T17" fmla="*/ 197 h 265"/>
                  <a:gd name="T18" fmla="*/ 123 w 433"/>
                  <a:gd name="T19" fmla="*/ 211 h 265"/>
                  <a:gd name="T20" fmla="*/ 155 w 433"/>
                  <a:gd name="T21" fmla="*/ 226 h 265"/>
                  <a:gd name="T22" fmla="*/ 242 w 433"/>
                  <a:gd name="T23" fmla="*/ 250 h 265"/>
                  <a:gd name="T24" fmla="*/ 284 w 433"/>
                  <a:gd name="T25" fmla="*/ 260 h 265"/>
                  <a:gd name="T26" fmla="*/ 332 w 433"/>
                  <a:gd name="T27" fmla="*/ 265 h 265"/>
                  <a:gd name="T28" fmla="*/ 375 w 433"/>
                  <a:gd name="T29" fmla="*/ 262 h 265"/>
                  <a:gd name="T30" fmla="*/ 398 w 433"/>
                  <a:gd name="T31" fmla="*/ 255 h 265"/>
                  <a:gd name="T32" fmla="*/ 418 w 433"/>
                  <a:gd name="T33" fmla="*/ 241 h 265"/>
                  <a:gd name="T34" fmla="*/ 429 w 433"/>
                  <a:gd name="T35" fmla="*/ 223 h 265"/>
                  <a:gd name="T36" fmla="*/ 432 w 433"/>
                  <a:gd name="T37" fmla="*/ 202 h 265"/>
                  <a:gd name="T38" fmla="*/ 433 w 433"/>
                  <a:gd name="T39" fmla="*/ 191 h 265"/>
                  <a:gd name="T40" fmla="*/ 432 w 433"/>
                  <a:gd name="T41" fmla="*/ 180 h 265"/>
                  <a:gd name="T42" fmla="*/ 428 w 433"/>
                  <a:gd name="T43" fmla="*/ 171 h 265"/>
                  <a:gd name="T44" fmla="*/ 421 w 433"/>
                  <a:gd name="T45" fmla="*/ 161 h 265"/>
                  <a:gd name="T46" fmla="*/ 370 w 433"/>
                  <a:gd name="T47" fmla="*/ 134 h 265"/>
                  <a:gd name="T48" fmla="*/ 325 w 433"/>
                  <a:gd name="T49" fmla="*/ 104 h 265"/>
                  <a:gd name="T50" fmla="*/ 233 w 433"/>
                  <a:gd name="T51" fmla="*/ 0 h 265"/>
                  <a:gd name="T52" fmla="*/ 1 w 433"/>
                  <a:gd name="T53" fmla="*/ 33 h 2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3"/>
                  <a:gd name="T82" fmla="*/ 0 h 265"/>
                  <a:gd name="T83" fmla="*/ 433 w 433"/>
                  <a:gd name="T84" fmla="*/ 265 h 26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3" h="265">
                    <a:moveTo>
                      <a:pt x="1" y="33"/>
                    </a:moveTo>
                    <a:lnTo>
                      <a:pt x="0" y="66"/>
                    </a:lnTo>
                    <a:lnTo>
                      <a:pt x="1" y="89"/>
                    </a:lnTo>
                    <a:lnTo>
                      <a:pt x="3" y="110"/>
                    </a:lnTo>
                    <a:lnTo>
                      <a:pt x="13" y="140"/>
                    </a:lnTo>
                    <a:lnTo>
                      <a:pt x="59" y="165"/>
                    </a:lnTo>
                    <a:lnTo>
                      <a:pt x="83" y="164"/>
                    </a:lnTo>
                    <a:lnTo>
                      <a:pt x="88" y="185"/>
                    </a:lnTo>
                    <a:lnTo>
                      <a:pt x="102" y="197"/>
                    </a:lnTo>
                    <a:lnTo>
                      <a:pt x="123" y="211"/>
                    </a:lnTo>
                    <a:lnTo>
                      <a:pt x="155" y="226"/>
                    </a:lnTo>
                    <a:lnTo>
                      <a:pt x="242" y="250"/>
                    </a:lnTo>
                    <a:lnTo>
                      <a:pt x="284" y="260"/>
                    </a:lnTo>
                    <a:lnTo>
                      <a:pt x="332" y="265"/>
                    </a:lnTo>
                    <a:lnTo>
                      <a:pt x="375" y="262"/>
                    </a:lnTo>
                    <a:lnTo>
                      <a:pt x="398" y="255"/>
                    </a:lnTo>
                    <a:lnTo>
                      <a:pt x="418" y="241"/>
                    </a:lnTo>
                    <a:lnTo>
                      <a:pt x="429" y="223"/>
                    </a:lnTo>
                    <a:lnTo>
                      <a:pt x="432" y="202"/>
                    </a:lnTo>
                    <a:lnTo>
                      <a:pt x="433" y="191"/>
                    </a:lnTo>
                    <a:lnTo>
                      <a:pt x="432" y="180"/>
                    </a:lnTo>
                    <a:lnTo>
                      <a:pt x="428" y="171"/>
                    </a:lnTo>
                    <a:lnTo>
                      <a:pt x="421" y="161"/>
                    </a:lnTo>
                    <a:lnTo>
                      <a:pt x="370" y="134"/>
                    </a:lnTo>
                    <a:lnTo>
                      <a:pt x="325" y="104"/>
                    </a:lnTo>
                    <a:lnTo>
                      <a:pt x="233" y="0"/>
                    </a:lnTo>
                    <a:lnTo>
                      <a:pt x="1"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5"/>
              <p:cNvSpPr>
                <a:spLocks/>
              </p:cNvSpPr>
              <p:nvPr/>
            </p:nvSpPr>
            <p:spPr bwMode="auto">
              <a:xfrm>
                <a:off x="2331" y="3563"/>
                <a:ext cx="507" cy="210"/>
              </a:xfrm>
              <a:custGeom>
                <a:avLst/>
                <a:gdLst>
                  <a:gd name="T0" fmla="*/ 250 w 507"/>
                  <a:gd name="T1" fmla="*/ 0 h 210"/>
                  <a:gd name="T2" fmla="*/ 200 w 507"/>
                  <a:gd name="T3" fmla="*/ 42 h 210"/>
                  <a:gd name="T4" fmla="*/ 146 w 507"/>
                  <a:gd name="T5" fmla="*/ 73 h 210"/>
                  <a:gd name="T6" fmla="*/ 100 w 507"/>
                  <a:gd name="T7" fmla="*/ 88 h 210"/>
                  <a:gd name="T8" fmla="*/ 22 w 507"/>
                  <a:gd name="T9" fmla="*/ 113 h 210"/>
                  <a:gd name="T10" fmla="*/ 10 w 507"/>
                  <a:gd name="T11" fmla="*/ 120 h 210"/>
                  <a:gd name="T12" fmla="*/ 4 w 507"/>
                  <a:gd name="T13" fmla="*/ 128 h 210"/>
                  <a:gd name="T14" fmla="*/ 0 w 507"/>
                  <a:gd name="T15" fmla="*/ 140 h 210"/>
                  <a:gd name="T16" fmla="*/ 0 w 507"/>
                  <a:gd name="T17" fmla="*/ 154 h 210"/>
                  <a:gd name="T18" fmla="*/ 4 w 507"/>
                  <a:gd name="T19" fmla="*/ 174 h 210"/>
                  <a:gd name="T20" fmla="*/ 9 w 507"/>
                  <a:gd name="T21" fmla="*/ 189 h 210"/>
                  <a:gd name="T22" fmla="*/ 22 w 507"/>
                  <a:gd name="T23" fmla="*/ 197 h 210"/>
                  <a:gd name="T24" fmla="*/ 43 w 507"/>
                  <a:gd name="T25" fmla="*/ 204 h 210"/>
                  <a:gd name="T26" fmla="*/ 76 w 507"/>
                  <a:gd name="T27" fmla="*/ 207 h 210"/>
                  <a:gd name="T28" fmla="*/ 114 w 507"/>
                  <a:gd name="T29" fmla="*/ 209 h 210"/>
                  <a:gd name="T30" fmla="*/ 147 w 507"/>
                  <a:gd name="T31" fmla="*/ 210 h 210"/>
                  <a:gd name="T32" fmla="*/ 185 w 507"/>
                  <a:gd name="T33" fmla="*/ 209 h 210"/>
                  <a:gd name="T34" fmla="*/ 218 w 507"/>
                  <a:gd name="T35" fmla="*/ 207 h 210"/>
                  <a:gd name="T36" fmla="*/ 251 w 507"/>
                  <a:gd name="T37" fmla="*/ 201 h 210"/>
                  <a:gd name="T38" fmla="*/ 278 w 507"/>
                  <a:gd name="T39" fmla="*/ 193 h 210"/>
                  <a:gd name="T40" fmla="*/ 303 w 507"/>
                  <a:gd name="T41" fmla="*/ 183 h 210"/>
                  <a:gd name="T42" fmla="*/ 337 w 507"/>
                  <a:gd name="T43" fmla="*/ 175 h 210"/>
                  <a:gd name="T44" fmla="*/ 340 w 507"/>
                  <a:gd name="T45" fmla="*/ 187 h 210"/>
                  <a:gd name="T46" fmla="*/ 364 w 507"/>
                  <a:gd name="T47" fmla="*/ 188 h 210"/>
                  <a:gd name="T48" fmla="*/ 387 w 507"/>
                  <a:gd name="T49" fmla="*/ 188 h 210"/>
                  <a:gd name="T50" fmla="*/ 411 w 507"/>
                  <a:gd name="T51" fmla="*/ 187 h 210"/>
                  <a:gd name="T52" fmla="*/ 431 w 507"/>
                  <a:gd name="T53" fmla="*/ 185 h 210"/>
                  <a:gd name="T54" fmla="*/ 450 w 507"/>
                  <a:gd name="T55" fmla="*/ 182 h 210"/>
                  <a:gd name="T56" fmla="*/ 475 w 507"/>
                  <a:gd name="T57" fmla="*/ 175 h 210"/>
                  <a:gd name="T58" fmla="*/ 497 w 507"/>
                  <a:gd name="T59" fmla="*/ 165 h 210"/>
                  <a:gd name="T60" fmla="*/ 497 w 507"/>
                  <a:gd name="T61" fmla="*/ 140 h 210"/>
                  <a:gd name="T62" fmla="*/ 501 w 507"/>
                  <a:gd name="T63" fmla="*/ 131 h 210"/>
                  <a:gd name="T64" fmla="*/ 503 w 507"/>
                  <a:gd name="T65" fmla="*/ 123 h 210"/>
                  <a:gd name="T66" fmla="*/ 504 w 507"/>
                  <a:gd name="T67" fmla="*/ 74 h 210"/>
                  <a:gd name="T68" fmla="*/ 507 w 507"/>
                  <a:gd name="T69" fmla="*/ 25 h 210"/>
                  <a:gd name="T70" fmla="*/ 393 w 507"/>
                  <a:gd name="T71" fmla="*/ 36 h 210"/>
                  <a:gd name="T72" fmla="*/ 250 w 507"/>
                  <a:gd name="T73" fmla="*/ 0 h 2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7"/>
                  <a:gd name="T112" fmla="*/ 0 h 210"/>
                  <a:gd name="T113" fmla="*/ 507 w 507"/>
                  <a:gd name="T114" fmla="*/ 210 h 2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7" h="210">
                    <a:moveTo>
                      <a:pt x="250" y="0"/>
                    </a:moveTo>
                    <a:lnTo>
                      <a:pt x="200" y="42"/>
                    </a:lnTo>
                    <a:lnTo>
                      <a:pt x="146" y="73"/>
                    </a:lnTo>
                    <a:lnTo>
                      <a:pt x="100" y="88"/>
                    </a:lnTo>
                    <a:lnTo>
                      <a:pt x="22" y="113"/>
                    </a:lnTo>
                    <a:lnTo>
                      <a:pt x="10" y="120"/>
                    </a:lnTo>
                    <a:lnTo>
                      <a:pt x="4" y="128"/>
                    </a:lnTo>
                    <a:lnTo>
                      <a:pt x="0" y="140"/>
                    </a:lnTo>
                    <a:lnTo>
                      <a:pt x="0" y="154"/>
                    </a:lnTo>
                    <a:lnTo>
                      <a:pt x="4" y="174"/>
                    </a:lnTo>
                    <a:lnTo>
                      <a:pt x="9" y="189"/>
                    </a:lnTo>
                    <a:lnTo>
                      <a:pt x="22" y="197"/>
                    </a:lnTo>
                    <a:lnTo>
                      <a:pt x="43" y="204"/>
                    </a:lnTo>
                    <a:lnTo>
                      <a:pt x="76" y="207"/>
                    </a:lnTo>
                    <a:lnTo>
                      <a:pt x="114" y="209"/>
                    </a:lnTo>
                    <a:lnTo>
                      <a:pt x="147" y="210"/>
                    </a:lnTo>
                    <a:lnTo>
                      <a:pt x="185" y="209"/>
                    </a:lnTo>
                    <a:lnTo>
                      <a:pt x="218" y="207"/>
                    </a:lnTo>
                    <a:lnTo>
                      <a:pt x="251" y="201"/>
                    </a:lnTo>
                    <a:lnTo>
                      <a:pt x="278" y="193"/>
                    </a:lnTo>
                    <a:lnTo>
                      <a:pt x="303" y="183"/>
                    </a:lnTo>
                    <a:lnTo>
                      <a:pt x="337" y="175"/>
                    </a:lnTo>
                    <a:lnTo>
                      <a:pt x="340" y="187"/>
                    </a:lnTo>
                    <a:lnTo>
                      <a:pt x="364" y="188"/>
                    </a:lnTo>
                    <a:lnTo>
                      <a:pt x="387" y="188"/>
                    </a:lnTo>
                    <a:lnTo>
                      <a:pt x="411" y="187"/>
                    </a:lnTo>
                    <a:lnTo>
                      <a:pt x="431" y="185"/>
                    </a:lnTo>
                    <a:lnTo>
                      <a:pt x="450" y="182"/>
                    </a:lnTo>
                    <a:lnTo>
                      <a:pt x="475" y="175"/>
                    </a:lnTo>
                    <a:lnTo>
                      <a:pt x="497" y="165"/>
                    </a:lnTo>
                    <a:lnTo>
                      <a:pt x="497" y="140"/>
                    </a:lnTo>
                    <a:lnTo>
                      <a:pt x="501" y="131"/>
                    </a:lnTo>
                    <a:lnTo>
                      <a:pt x="503" y="123"/>
                    </a:lnTo>
                    <a:lnTo>
                      <a:pt x="504" y="74"/>
                    </a:lnTo>
                    <a:lnTo>
                      <a:pt x="507" y="25"/>
                    </a:lnTo>
                    <a:lnTo>
                      <a:pt x="393" y="36"/>
                    </a:lnTo>
                    <a:lnTo>
                      <a:pt x="2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3321" name="Freeform 6"/>
            <p:cNvSpPr>
              <a:spLocks/>
            </p:cNvSpPr>
            <p:nvPr/>
          </p:nvSpPr>
          <p:spPr bwMode="auto">
            <a:xfrm>
              <a:off x="2581" y="2268"/>
              <a:ext cx="791" cy="1413"/>
            </a:xfrm>
            <a:custGeom>
              <a:avLst/>
              <a:gdLst>
                <a:gd name="T0" fmla="*/ 30 w 791"/>
                <a:gd name="T1" fmla="*/ 0 h 1413"/>
                <a:gd name="T2" fmla="*/ 6 w 791"/>
                <a:gd name="T3" fmla="*/ 425 h 1413"/>
                <a:gd name="T4" fmla="*/ 12 w 791"/>
                <a:gd name="T5" fmla="*/ 766 h 1413"/>
                <a:gd name="T6" fmla="*/ 24 w 791"/>
                <a:gd name="T7" fmla="*/ 898 h 1413"/>
                <a:gd name="T8" fmla="*/ 42 w 791"/>
                <a:gd name="T9" fmla="*/ 1042 h 1413"/>
                <a:gd name="T10" fmla="*/ 30 w 791"/>
                <a:gd name="T11" fmla="*/ 1180 h 1413"/>
                <a:gd name="T12" fmla="*/ 0 w 791"/>
                <a:gd name="T13" fmla="*/ 1294 h 1413"/>
                <a:gd name="T14" fmla="*/ 16 w 791"/>
                <a:gd name="T15" fmla="*/ 1312 h 1413"/>
                <a:gd name="T16" fmla="*/ 31 w 791"/>
                <a:gd name="T17" fmla="*/ 1324 h 1413"/>
                <a:gd name="T18" fmla="*/ 55 w 791"/>
                <a:gd name="T19" fmla="*/ 1335 h 1413"/>
                <a:gd name="T20" fmla="*/ 78 w 791"/>
                <a:gd name="T21" fmla="*/ 1345 h 1413"/>
                <a:gd name="T22" fmla="*/ 107 w 791"/>
                <a:gd name="T23" fmla="*/ 1355 h 1413"/>
                <a:gd name="T24" fmla="*/ 138 w 791"/>
                <a:gd name="T25" fmla="*/ 1362 h 1413"/>
                <a:gd name="T26" fmla="*/ 161 w 791"/>
                <a:gd name="T27" fmla="*/ 1367 h 1413"/>
                <a:gd name="T28" fmla="*/ 190 w 791"/>
                <a:gd name="T29" fmla="*/ 1371 h 1413"/>
                <a:gd name="T30" fmla="*/ 226 w 791"/>
                <a:gd name="T31" fmla="*/ 1378 h 1413"/>
                <a:gd name="T32" fmla="*/ 265 w 791"/>
                <a:gd name="T33" fmla="*/ 1387 h 1413"/>
                <a:gd name="T34" fmla="*/ 280 w 791"/>
                <a:gd name="T35" fmla="*/ 1390 h 1413"/>
                <a:gd name="T36" fmla="*/ 286 w 791"/>
                <a:gd name="T37" fmla="*/ 1372 h 1413"/>
                <a:gd name="T38" fmla="*/ 297 w 791"/>
                <a:gd name="T39" fmla="*/ 1338 h 1413"/>
                <a:gd name="T40" fmla="*/ 306 w 791"/>
                <a:gd name="T41" fmla="*/ 1312 h 1413"/>
                <a:gd name="T42" fmla="*/ 314 w 791"/>
                <a:gd name="T43" fmla="*/ 1277 h 1413"/>
                <a:gd name="T44" fmla="*/ 317 w 791"/>
                <a:gd name="T45" fmla="*/ 1024 h 1413"/>
                <a:gd name="T46" fmla="*/ 317 w 791"/>
                <a:gd name="T47" fmla="*/ 796 h 1413"/>
                <a:gd name="T48" fmla="*/ 299 w 791"/>
                <a:gd name="T49" fmla="*/ 539 h 1413"/>
                <a:gd name="T50" fmla="*/ 305 w 791"/>
                <a:gd name="T51" fmla="*/ 377 h 1413"/>
                <a:gd name="T52" fmla="*/ 311 w 791"/>
                <a:gd name="T53" fmla="*/ 326 h 1413"/>
                <a:gd name="T54" fmla="*/ 371 w 791"/>
                <a:gd name="T55" fmla="*/ 569 h 1413"/>
                <a:gd name="T56" fmla="*/ 425 w 791"/>
                <a:gd name="T57" fmla="*/ 832 h 1413"/>
                <a:gd name="T58" fmla="*/ 461 w 791"/>
                <a:gd name="T59" fmla="*/ 982 h 1413"/>
                <a:gd name="T60" fmla="*/ 485 w 791"/>
                <a:gd name="T61" fmla="*/ 1246 h 1413"/>
                <a:gd name="T62" fmla="*/ 519 w 791"/>
                <a:gd name="T63" fmla="*/ 1396 h 1413"/>
                <a:gd name="T64" fmla="*/ 553 w 791"/>
                <a:gd name="T65" fmla="*/ 1398 h 1413"/>
                <a:gd name="T66" fmla="*/ 587 w 791"/>
                <a:gd name="T67" fmla="*/ 1401 h 1413"/>
                <a:gd name="T68" fmla="*/ 621 w 791"/>
                <a:gd name="T69" fmla="*/ 1406 h 1413"/>
                <a:gd name="T70" fmla="*/ 666 w 791"/>
                <a:gd name="T71" fmla="*/ 1411 h 1413"/>
                <a:gd name="T72" fmla="*/ 697 w 791"/>
                <a:gd name="T73" fmla="*/ 1413 h 1413"/>
                <a:gd name="T74" fmla="*/ 728 w 791"/>
                <a:gd name="T75" fmla="*/ 1407 h 1413"/>
                <a:gd name="T76" fmla="*/ 758 w 791"/>
                <a:gd name="T77" fmla="*/ 1395 h 1413"/>
                <a:gd name="T78" fmla="*/ 769 w 791"/>
                <a:gd name="T79" fmla="*/ 1386 h 1413"/>
                <a:gd name="T80" fmla="*/ 781 w 791"/>
                <a:gd name="T81" fmla="*/ 1378 h 1413"/>
                <a:gd name="T82" fmla="*/ 791 w 791"/>
                <a:gd name="T83" fmla="*/ 1368 h 1413"/>
                <a:gd name="T84" fmla="*/ 774 w 791"/>
                <a:gd name="T85" fmla="*/ 1189 h 1413"/>
                <a:gd name="T86" fmla="*/ 730 w 791"/>
                <a:gd name="T87" fmla="*/ 941 h 1413"/>
                <a:gd name="T88" fmla="*/ 706 w 791"/>
                <a:gd name="T89" fmla="*/ 750 h 1413"/>
                <a:gd name="T90" fmla="*/ 623 w 791"/>
                <a:gd name="T91" fmla="*/ 318 h 1413"/>
                <a:gd name="T92" fmla="*/ 587 w 791"/>
                <a:gd name="T93" fmla="*/ 0 h 1413"/>
                <a:gd name="T94" fmla="*/ 443 w 791"/>
                <a:gd name="T95" fmla="*/ 26 h 1413"/>
                <a:gd name="T96" fmla="*/ 307 w 791"/>
                <a:gd name="T97" fmla="*/ 34 h 1413"/>
                <a:gd name="T98" fmla="*/ 148 w 791"/>
                <a:gd name="T99" fmla="*/ 26 h 1413"/>
                <a:gd name="T100" fmla="*/ 30 w 791"/>
                <a:gd name="T101" fmla="*/ 0 h 141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91"/>
                <a:gd name="T154" fmla="*/ 0 h 1413"/>
                <a:gd name="T155" fmla="*/ 791 w 791"/>
                <a:gd name="T156" fmla="*/ 1413 h 141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91" h="1413">
                  <a:moveTo>
                    <a:pt x="30" y="0"/>
                  </a:moveTo>
                  <a:lnTo>
                    <a:pt x="6" y="425"/>
                  </a:lnTo>
                  <a:lnTo>
                    <a:pt x="12" y="766"/>
                  </a:lnTo>
                  <a:lnTo>
                    <a:pt x="24" y="898"/>
                  </a:lnTo>
                  <a:lnTo>
                    <a:pt x="42" y="1042"/>
                  </a:lnTo>
                  <a:lnTo>
                    <a:pt x="30" y="1180"/>
                  </a:lnTo>
                  <a:lnTo>
                    <a:pt x="0" y="1294"/>
                  </a:lnTo>
                  <a:lnTo>
                    <a:pt x="16" y="1312"/>
                  </a:lnTo>
                  <a:lnTo>
                    <a:pt x="31" y="1324"/>
                  </a:lnTo>
                  <a:lnTo>
                    <a:pt x="55" y="1335"/>
                  </a:lnTo>
                  <a:lnTo>
                    <a:pt x="78" y="1345"/>
                  </a:lnTo>
                  <a:lnTo>
                    <a:pt x="107" y="1355"/>
                  </a:lnTo>
                  <a:lnTo>
                    <a:pt x="138" y="1362"/>
                  </a:lnTo>
                  <a:lnTo>
                    <a:pt x="161" y="1367"/>
                  </a:lnTo>
                  <a:lnTo>
                    <a:pt x="190" y="1371"/>
                  </a:lnTo>
                  <a:lnTo>
                    <a:pt x="226" y="1378"/>
                  </a:lnTo>
                  <a:lnTo>
                    <a:pt x="265" y="1387"/>
                  </a:lnTo>
                  <a:lnTo>
                    <a:pt x="280" y="1390"/>
                  </a:lnTo>
                  <a:lnTo>
                    <a:pt x="286" y="1372"/>
                  </a:lnTo>
                  <a:lnTo>
                    <a:pt x="297" y="1338"/>
                  </a:lnTo>
                  <a:lnTo>
                    <a:pt x="306" y="1312"/>
                  </a:lnTo>
                  <a:lnTo>
                    <a:pt x="314" y="1277"/>
                  </a:lnTo>
                  <a:lnTo>
                    <a:pt x="317" y="1024"/>
                  </a:lnTo>
                  <a:lnTo>
                    <a:pt x="317" y="796"/>
                  </a:lnTo>
                  <a:lnTo>
                    <a:pt x="299" y="539"/>
                  </a:lnTo>
                  <a:lnTo>
                    <a:pt x="305" y="377"/>
                  </a:lnTo>
                  <a:lnTo>
                    <a:pt x="311" y="326"/>
                  </a:lnTo>
                  <a:lnTo>
                    <a:pt x="371" y="569"/>
                  </a:lnTo>
                  <a:lnTo>
                    <a:pt x="425" y="832"/>
                  </a:lnTo>
                  <a:lnTo>
                    <a:pt x="461" y="982"/>
                  </a:lnTo>
                  <a:lnTo>
                    <a:pt x="485" y="1246"/>
                  </a:lnTo>
                  <a:lnTo>
                    <a:pt x="519" y="1396"/>
                  </a:lnTo>
                  <a:lnTo>
                    <a:pt x="553" y="1398"/>
                  </a:lnTo>
                  <a:lnTo>
                    <a:pt x="587" y="1401"/>
                  </a:lnTo>
                  <a:lnTo>
                    <a:pt x="621" y="1406"/>
                  </a:lnTo>
                  <a:lnTo>
                    <a:pt x="666" y="1411"/>
                  </a:lnTo>
                  <a:lnTo>
                    <a:pt x="697" y="1413"/>
                  </a:lnTo>
                  <a:lnTo>
                    <a:pt x="728" y="1407"/>
                  </a:lnTo>
                  <a:lnTo>
                    <a:pt x="758" y="1395"/>
                  </a:lnTo>
                  <a:lnTo>
                    <a:pt x="769" y="1386"/>
                  </a:lnTo>
                  <a:lnTo>
                    <a:pt x="781" y="1378"/>
                  </a:lnTo>
                  <a:lnTo>
                    <a:pt x="791" y="1368"/>
                  </a:lnTo>
                  <a:lnTo>
                    <a:pt x="774" y="1189"/>
                  </a:lnTo>
                  <a:lnTo>
                    <a:pt x="730" y="941"/>
                  </a:lnTo>
                  <a:lnTo>
                    <a:pt x="706" y="750"/>
                  </a:lnTo>
                  <a:lnTo>
                    <a:pt x="623" y="318"/>
                  </a:lnTo>
                  <a:lnTo>
                    <a:pt x="587" y="0"/>
                  </a:lnTo>
                  <a:lnTo>
                    <a:pt x="443" y="26"/>
                  </a:lnTo>
                  <a:lnTo>
                    <a:pt x="307" y="34"/>
                  </a:lnTo>
                  <a:lnTo>
                    <a:pt x="148" y="26"/>
                  </a:lnTo>
                  <a:lnTo>
                    <a:pt x="30" y="0"/>
                  </a:lnTo>
                  <a:close/>
                </a:path>
              </a:pathLst>
            </a:custGeom>
            <a:solidFill>
              <a:srgbClr val="808080"/>
            </a:solidFill>
            <a:ln w="12700">
              <a:solidFill>
                <a:srgbClr val="000000"/>
              </a:solidFill>
              <a:prstDash val="solid"/>
              <a:round/>
              <a:headEnd/>
              <a:tailEnd/>
            </a:ln>
          </p:spPr>
          <p:txBody>
            <a:bodyPr/>
            <a:lstStyle/>
            <a:p>
              <a:endParaRPr lang="en-US"/>
            </a:p>
          </p:txBody>
        </p:sp>
      </p:grpSp>
      <p:grpSp>
        <p:nvGrpSpPr>
          <p:cNvPr id="53251" name="Group 7"/>
          <p:cNvGrpSpPr>
            <a:grpSpLocks/>
          </p:cNvGrpSpPr>
          <p:nvPr/>
        </p:nvGrpSpPr>
        <p:grpSpPr bwMode="auto">
          <a:xfrm>
            <a:off x="6129338" y="1543050"/>
            <a:ext cx="677862" cy="1042988"/>
            <a:chOff x="2661" y="732"/>
            <a:chExt cx="427" cy="657"/>
          </a:xfrm>
        </p:grpSpPr>
        <p:grpSp>
          <p:nvGrpSpPr>
            <p:cNvPr id="53294" name="Group 8"/>
            <p:cNvGrpSpPr>
              <a:grpSpLocks/>
            </p:cNvGrpSpPr>
            <p:nvPr/>
          </p:nvGrpSpPr>
          <p:grpSpPr bwMode="auto">
            <a:xfrm>
              <a:off x="2661" y="980"/>
              <a:ext cx="417" cy="107"/>
              <a:chOff x="2661" y="980"/>
              <a:chExt cx="417" cy="107"/>
            </a:xfrm>
          </p:grpSpPr>
          <p:sp>
            <p:nvSpPr>
              <p:cNvPr id="53318" name="Freeform 9"/>
              <p:cNvSpPr>
                <a:spLocks/>
              </p:cNvSpPr>
              <p:nvPr/>
            </p:nvSpPr>
            <p:spPr bwMode="auto">
              <a:xfrm>
                <a:off x="3041" y="980"/>
                <a:ext cx="37" cy="107"/>
              </a:xfrm>
              <a:custGeom>
                <a:avLst/>
                <a:gdLst>
                  <a:gd name="T0" fmla="*/ 1 w 37"/>
                  <a:gd name="T1" fmla="*/ 7 h 107"/>
                  <a:gd name="T2" fmla="*/ 15 w 37"/>
                  <a:gd name="T3" fmla="*/ 1 h 107"/>
                  <a:gd name="T4" fmla="*/ 22 w 37"/>
                  <a:gd name="T5" fmla="*/ 0 h 107"/>
                  <a:gd name="T6" fmla="*/ 27 w 37"/>
                  <a:gd name="T7" fmla="*/ 0 h 107"/>
                  <a:gd name="T8" fmla="*/ 30 w 37"/>
                  <a:gd name="T9" fmla="*/ 1 h 107"/>
                  <a:gd name="T10" fmla="*/ 33 w 37"/>
                  <a:gd name="T11" fmla="*/ 3 h 107"/>
                  <a:gd name="T12" fmla="*/ 36 w 37"/>
                  <a:gd name="T13" fmla="*/ 9 h 107"/>
                  <a:gd name="T14" fmla="*/ 37 w 37"/>
                  <a:gd name="T15" fmla="*/ 15 h 107"/>
                  <a:gd name="T16" fmla="*/ 36 w 37"/>
                  <a:gd name="T17" fmla="*/ 23 h 107"/>
                  <a:gd name="T18" fmla="*/ 35 w 37"/>
                  <a:gd name="T19" fmla="*/ 29 h 107"/>
                  <a:gd name="T20" fmla="*/ 31 w 37"/>
                  <a:gd name="T21" fmla="*/ 36 h 107"/>
                  <a:gd name="T22" fmla="*/ 28 w 37"/>
                  <a:gd name="T23" fmla="*/ 41 h 107"/>
                  <a:gd name="T24" fmla="*/ 24 w 37"/>
                  <a:gd name="T25" fmla="*/ 46 h 107"/>
                  <a:gd name="T26" fmla="*/ 22 w 37"/>
                  <a:gd name="T27" fmla="*/ 53 h 107"/>
                  <a:gd name="T28" fmla="*/ 22 w 37"/>
                  <a:gd name="T29" fmla="*/ 58 h 107"/>
                  <a:gd name="T30" fmla="*/ 22 w 37"/>
                  <a:gd name="T31" fmla="*/ 68 h 107"/>
                  <a:gd name="T32" fmla="*/ 22 w 37"/>
                  <a:gd name="T33" fmla="*/ 76 h 107"/>
                  <a:gd name="T34" fmla="*/ 23 w 37"/>
                  <a:gd name="T35" fmla="*/ 83 h 107"/>
                  <a:gd name="T36" fmla="*/ 22 w 37"/>
                  <a:gd name="T37" fmla="*/ 89 h 107"/>
                  <a:gd name="T38" fmla="*/ 19 w 37"/>
                  <a:gd name="T39" fmla="*/ 96 h 107"/>
                  <a:gd name="T40" fmla="*/ 15 w 37"/>
                  <a:gd name="T41" fmla="*/ 100 h 107"/>
                  <a:gd name="T42" fmla="*/ 9 w 37"/>
                  <a:gd name="T43" fmla="*/ 104 h 107"/>
                  <a:gd name="T44" fmla="*/ 0 w 37"/>
                  <a:gd name="T45" fmla="*/ 107 h 107"/>
                  <a:gd name="T46" fmla="*/ 1 w 37"/>
                  <a:gd name="T47" fmla="*/ 7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
                  <a:gd name="T73" fmla="*/ 0 h 107"/>
                  <a:gd name="T74" fmla="*/ 37 w 37"/>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 h="107">
                    <a:moveTo>
                      <a:pt x="1" y="7"/>
                    </a:moveTo>
                    <a:lnTo>
                      <a:pt x="15" y="1"/>
                    </a:lnTo>
                    <a:lnTo>
                      <a:pt x="22" y="0"/>
                    </a:lnTo>
                    <a:lnTo>
                      <a:pt x="27" y="0"/>
                    </a:lnTo>
                    <a:lnTo>
                      <a:pt x="30" y="1"/>
                    </a:lnTo>
                    <a:lnTo>
                      <a:pt x="33" y="3"/>
                    </a:lnTo>
                    <a:lnTo>
                      <a:pt x="36" y="9"/>
                    </a:lnTo>
                    <a:lnTo>
                      <a:pt x="37" y="15"/>
                    </a:lnTo>
                    <a:lnTo>
                      <a:pt x="36" y="23"/>
                    </a:lnTo>
                    <a:lnTo>
                      <a:pt x="35" y="29"/>
                    </a:lnTo>
                    <a:lnTo>
                      <a:pt x="31" y="36"/>
                    </a:lnTo>
                    <a:lnTo>
                      <a:pt x="28" y="41"/>
                    </a:lnTo>
                    <a:lnTo>
                      <a:pt x="24" y="46"/>
                    </a:lnTo>
                    <a:lnTo>
                      <a:pt x="22" y="53"/>
                    </a:lnTo>
                    <a:lnTo>
                      <a:pt x="22" y="58"/>
                    </a:lnTo>
                    <a:lnTo>
                      <a:pt x="22" y="68"/>
                    </a:lnTo>
                    <a:lnTo>
                      <a:pt x="22" y="76"/>
                    </a:lnTo>
                    <a:lnTo>
                      <a:pt x="23" y="83"/>
                    </a:lnTo>
                    <a:lnTo>
                      <a:pt x="22" y="89"/>
                    </a:lnTo>
                    <a:lnTo>
                      <a:pt x="19" y="96"/>
                    </a:lnTo>
                    <a:lnTo>
                      <a:pt x="15" y="100"/>
                    </a:lnTo>
                    <a:lnTo>
                      <a:pt x="9" y="104"/>
                    </a:lnTo>
                    <a:lnTo>
                      <a:pt x="0" y="107"/>
                    </a:lnTo>
                    <a:lnTo>
                      <a:pt x="1" y="7"/>
                    </a:lnTo>
                    <a:close/>
                  </a:path>
                </a:pathLst>
              </a:custGeom>
              <a:solidFill>
                <a:srgbClr val="FFC080"/>
              </a:solidFill>
              <a:ln w="12700">
                <a:solidFill>
                  <a:srgbClr val="000000"/>
                </a:solidFill>
                <a:prstDash val="solid"/>
                <a:round/>
                <a:headEnd/>
                <a:tailEnd/>
              </a:ln>
            </p:spPr>
            <p:txBody>
              <a:bodyPr/>
              <a:lstStyle/>
              <a:p>
                <a:endParaRPr lang="en-US"/>
              </a:p>
            </p:txBody>
          </p:sp>
          <p:sp>
            <p:nvSpPr>
              <p:cNvPr id="53319" name="Freeform 10"/>
              <p:cNvSpPr>
                <a:spLocks/>
              </p:cNvSpPr>
              <p:nvPr/>
            </p:nvSpPr>
            <p:spPr bwMode="auto">
              <a:xfrm>
                <a:off x="2661" y="980"/>
                <a:ext cx="36" cy="107"/>
              </a:xfrm>
              <a:custGeom>
                <a:avLst/>
                <a:gdLst>
                  <a:gd name="T0" fmla="*/ 36 w 36"/>
                  <a:gd name="T1" fmla="*/ 7 h 107"/>
                  <a:gd name="T2" fmla="*/ 21 w 36"/>
                  <a:gd name="T3" fmla="*/ 1 h 107"/>
                  <a:gd name="T4" fmla="*/ 15 w 36"/>
                  <a:gd name="T5" fmla="*/ 0 h 107"/>
                  <a:gd name="T6" fmla="*/ 9 w 36"/>
                  <a:gd name="T7" fmla="*/ 0 h 107"/>
                  <a:gd name="T8" fmla="*/ 6 w 36"/>
                  <a:gd name="T9" fmla="*/ 1 h 107"/>
                  <a:gd name="T10" fmla="*/ 3 w 36"/>
                  <a:gd name="T11" fmla="*/ 3 h 107"/>
                  <a:gd name="T12" fmla="*/ 1 w 36"/>
                  <a:gd name="T13" fmla="*/ 9 h 107"/>
                  <a:gd name="T14" fmla="*/ 0 w 36"/>
                  <a:gd name="T15" fmla="*/ 15 h 107"/>
                  <a:gd name="T16" fmla="*/ 0 w 36"/>
                  <a:gd name="T17" fmla="*/ 23 h 107"/>
                  <a:gd name="T18" fmla="*/ 1 w 36"/>
                  <a:gd name="T19" fmla="*/ 29 h 107"/>
                  <a:gd name="T20" fmla="*/ 5 w 36"/>
                  <a:gd name="T21" fmla="*/ 36 h 107"/>
                  <a:gd name="T22" fmla="*/ 9 w 36"/>
                  <a:gd name="T23" fmla="*/ 41 h 107"/>
                  <a:gd name="T24" fmla="*/ 12 w 36"/>
                  <a:gd name="T25" fmla="*/ 46 h 107"/>
                  <a:gd name="T26" fmla="*/ 14 w 36"/>
                  <a:gd name="T27" fmla="*/ 53 h 107"/>
                  <a:gd name="T28" fmla="*/ 15 w 36"/>
                  <a:gd name="T29" fmla="*/ 58 h 107"/>
                  <a:gd name="T30" fmla="*/ 14 w 36"/>
                  <a:gd name="T31" fmla="*/ 68 h 107"/>
                  <a:gd name="T32" fmla="*/ 14 w 36"/>
                  <a:gd name="T33" fmla="*/ 76 h 107"/>
                  <a:gd name="T34" fmla="*/ 13 w 36"/>
                  <a:gd name="T35" fmla="*/ 83 h 107"/>
                  <a:gd name="T36" fmla="*/ 14 w 36"/>
                  <a:gd name="T37" fmla="*/ 89 h 107"/>
                  <a:gd name="T38" fmla="*/ 17 w 36"/>
                  <a:gd name="T39" fmla="*/ 96 h 107"/>
                  <a:gd name="T40" fmla="*/ 21 w 36"/>
                  <a:gd name="T41" fmla="*/ 100 h 107"/>
                  <a:gd name="T42" fmla="*/ 27 w 36"/>
                  <a:gd name="T43" fmla="*/ 104 h 107"/>
                  <a:gd name="T44" fmla="*/ 36 w 36"/>
                  <a:gd name="T45" fmla="*/ 107 h 107"/>
                  <a:gd name="T46" fmla="*/ 36 w 36"/>
                  <a:gd name="T47" fmla="*/ 7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107"/>
                  <a:gd name="T74" fmla="*/ 36 w 36"/>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107">
                    <a:moveTo>
                      <a:pt x="36" y="7"/>
                    </a:moveTo>
                    <a:lnTo>
                      <a:pt x="21" y="1"/>
                    </a:lnTo>
                    <a:lnTo>
                      <a:pt x="15" y="0"/>
                    </a:lnTo>
                    <a:lnTo>
                      <a:pt x="9" y="0"/>
                    </a:lnTo>
                    <a:lnTo>
                      <a:pt x="6" y="1"/>
                    </a:lnTo>
                    <a:lnTo>
                      <a:pt x="3" y="3"/>
                    </a:lnTo>
                    <a:lnTo>
                      <a:pt x="1" y="9"/>
                    </a:lnTo>
                    <a:lnTo>
                      <a:pt x="0" y="15"/>
                    </a:lnTo>
                    <a:lnTo>
                      <a:pt x="0" y="23"/>
                    </a:lnTo>
                    <a:lnTo>
                      <a:pt x="1" y="29"/>
                    </a:lnTo>
                    <a:lnTo>
                      <a:pt x="5" y="36"/>
                    </a:lnTo>
                    <a:lnTo>
                      <a:pt x="9" y="41"/>
                    </a:lnTo>
                    <a:lnTo>
                      <a:pt x="12" y="46"/>
                    </a:lnTo>
                    <a:lnTo>
                      <a:pt x="14" y="53"/>
                    </a:lnTo>
                    <a:lnTo>
                      <a:pt x="15" y="58"/>
                    </a:lnTo>
                    <a:lnTo>
                      <a:pt x="14" y="68"/>
                    </a:lnTo>
                    <a:lnTo>
                      <a:pt x="14" y="76"/>
                    </a:lnTo>
                    <a:lnTo>
                      <a:pt x="13" y="83"/>
                    </a:lnTo>
                    <a:lnTo>
                      <a:pt x="14" y="89"/>
                    </a:lnTo>
                    <a:lnTo>
                      <a:pt x="17" y="96"/>
                    </a:lnTo>
                    <a:lnTo>
                      <a:pt x="21" y="100"/>
                    </a:lnTo>
                    <a:lnTo>
                      <a:pt x="27" y="104"/>
                    </a:lnTo>
                    <a:lnTo>
                      <a:pt x="36" y="107"/>
                    </a:lnTo>
                    <a:lnTo>
                      <a:pt x="36" y="7"/>
                    </a:lnTo>
                    <a:close/>
                  </a:path>
                </a:pathLst>
              </a:custGeom>
              <a:solidFill>
                <a:srgbClr val="FFC080"/>
              </a:solidFill>
              <a:ln w="12700">
                <a:solidFill>
                  <a:srgbClr val="000000"/>
                </a:solidFill>
                <a:prstDash val="solid"/>
                <a:round/>
                <a:headEnd/>
                <a:tailEnd/>
              </a:ln>
            </p:spPr>
            <p:txBody>
              <a:bodyPr/>
              <a:lstStyle/>
              <a:p>
                <a:endParaRPr lang="en-US"/>
              </a:p>
            </p:txBody>
          </p:sp>
        </p:grpSp>
        <p:sp>
          <p:nvSpPr>
            <p:cNvPr id="53295" name="Rectangle 11"/>
            <p:cNvSpPr>
              <a:spLocks noChangeArrowheads="1"/>
            </p:cNvSpPr>
            <p:nvPr/>
          </p:nvSpPr>
          <p:spPr bwMode="auto">
            <a:xfrm>
              <a:off x="2774" y="1272"/>
              <a:ext cx="199" cy="117"/>
            </a:xfrm>
            <a:prstGeom prst="rect">
              <a:avLst/>
            </a:prstGeom>
            <a:solidFill>
              <a:srgbClr val="FFC080"/>
            </a:solidFill>
            <a:ln w="12700">
              <a:solidFill>
                <a:srgbClr val="000000"/>
              </a:solidFill>
              <a:miter lim="800000"/>
              <a:headEnd/>
              <a:tailEnd/>
            </a:ln>
          </p:spPr>
          <p:txBody>
            <a:bodyPr/>
            <a:lstStyle>
              <a:lvl1pPr eaLnBrk="0" hangingPunct="0">
                <a:defRPr sz="1000" b="1">
                  <a:solidFill>
                    <a:schemeClr val="tx1"/>
                  </a:solidFill>
                  <a:latin typeface="Calibri" panose="020F0502020204030204" pitchFamily="34" charset="0"/>
                </a:defRPr>
              </a:lvl1pPr>
              <a:lvl2pPr marL="742950" indent="-285750" eaLnBrk="0" hangingPunct="0">
                <a:defRPr sz="1000" b="1">
                  <a:solidFill>
                    <a:schemeClr val="tx1"/>
                  </a:solidFill>
                  <a:latin typeface="Calibri" panose="020F0502020204030204" pitchFamily="34" charset="0"/>
                </a:defRPr>
              </a:lvl2pPr>
              <a:lvl3pPr marL="1143000" indent="-228600" eaLnBrk="0" hangingPunct="0">
                <a:defRPr sz="1000" b="1">
                  <a:solidFill>
                    <a:schemeClr val="tx1"/>
                  </a:solidFill>
                  <a:latin typeface="Calibri" panose="020F0502020204030204" pitchFamily="34" charset="0"/>
                </a:defRPr>
              </a:lvl3pPr>
              <a:lvl4pPr marL="1600200" indent="-228600" eaLnBrk="0" hangingPunct="0">
                <a:defRPr sz="1000" b="1">
                  <a:solidFill>
                    <a:schemeClr val="tx1"/>
                  </a:solidFill>
                  <a:latin typeface="Calibri" panose="020F0502020204030204" pitchFamily="34" charset="0"/>
                </a:defRPr>
              </a:lvl4pPr>
              <a:lvl5pPr marL="2057400" indent="-228600" eaLnBrk="0" hangingPunct="0">
                <a:defRPr sz="1000" b="1">
                  <a:solidFill>
                    <a:schemeClr val="tx1"/>
                  </a:solidFill>
                  <a:latin typeface="Calibri" panose="020F0502020204030204" pitchFamily="34" charset="0"/>
                </a:defRPr>
              </a:lvl5pPr>
              <a:lvl6pPr marL="2514600" indent="-228600" eaLnBrk="0" fontAlgn="base" hangingPunct="0">
                <a:spcBef>
                  <a:spcPct val="50000"/>
                </a:spcBef>
                <a:spcAft>
                  <a:spcPct val="0"/>
                </a:spcAft>
                <a:defRPr sz="1000" b="1">
                  <a:solidFill>
                    <a:schemeClr val="tx1"/>
                  </a:solidFill>
                  <a:latin typeface="Calibri" panose="020F0502020204030204" pitchFamily="34" charset="0"/>
                </a:defRPr>
              </a:lvl6pPr>
              <a:lvl7pPr marL="2971800" indent="-228600" eaLnBrk="0" fontAlgn="base" hangingPunct="0">
                <a:spcBef>
                  <a:spcPct val="50000"/>
                </a:spcBef>
                <a:spcAft>
                  <a:spcPct val="0"/>
                </a:spcAft>
                <a:defRPr sz="1000" b="1">
                  <a:solidFill>
                    <a:schemeClr val="tx1"/>
                  </a:solidFill>
                  <a:latin typeface="Calibri" panose="020F0502020204030204" pitchFamily="34" charset="0"/>
                </a:defRPr>
              </a:lvl7pPr>
              <a:lvl8pPr marL="3429000" indent="-228600" eaLnBrk="0" fontAlgn="base" hangingPunct="0">
                <a:spcBef>
                  <a:spcPct val="50000"/>
                </a:spcBef>
                <a:spcAft>
                  <a:spcPct val="0"/>
                </a:spcAft>
                <a:defRPr sz="1000" b="1">
                  <a:solidFill>
                    <a:schemeClr val="tx1"/>
                  </a:solidFill>
                  <a:latin typeface="Calibri" panose="020F0502020204030204" pitchFamily="34" charset="0"/>
                </a:defRPr>
              </a:lvl8pPr>
              <a:lvl9pPr marL="3886200" indent="-228600" eaLnBrk="0" fontAlgn="base" hangingPunct="0">
                <a:spcBef>
                  <a:spcPct val="50000"/>
                </a:spcBef>
                <a:spcAft>
                  <a:spcPct val="0"/>
                </a:spcAft>
                <a:defRPr sz="1000" b="1">
                  <a:solidFill>
                    <a:schemeClr val="tx1"/>
                  </a:solidFill>
                  <a:latin typeface="Calibri" panose="020F0502020204030204" pitchFamily="34" charset="0"/>
                </a:defRPr>
              </a:lvl9pPr>
            </a:lstStyle>
            <a:p>
              <a:pPr eaLnBrk="1" hangingPunct="1">
                <a:spcBef>
                  <a:spcPct val="0"/>
                </a:spcBef>
              </a:pPr>
              <a:endParaRPr lang="en-US" altLang="en-US" sz="1800" b="0"/>
            </a:p>
          </p:txBody>
        </p:sp>
        <p:sp>
          <p:nvSpPr>
            <p:cNvPr id="53296" name="Freeform 12"/>
            <p:cNvSpPr>
              <a:spLocks/>
            </p:cNvSpPr>
            <p:nvPr/>
          </p:nvSpPr>
          <p:spPr bwMode="auto">
            <a:xfrm>
              <a:off x="2690" y="782"/>
              <a:ext cx="364" cy="535"/>
            </a:xfrm>
            <a:custGeom>
              <a:avLst/>
              <a:gdLst>
                <a:gd name="T0" fmla="*/ 24 w 364"/>
                <a:gd name="T1" fmla="*/ 109 h 535"/>
                <a:gd name="T2" fmla="*/ 9 w 364"/>
                <a:gd name="T3" fmla="*/ 156 h 535"/>
                <a:gd name="T4" fmla="*/ 2 w 364"/>
                <a:gd name="T5" fmla="*/ 217 h 535"/>
                <a:gd name="T6" fmla="*/ 0 w 364"/>
                <a:gd name="T7" fmla="*/ 275 h 535"/>
                <a:gd name="T8" fmla="*/ 2 w 364"/>
                <a:gd name="T9" fmla="*/ 340 h 535"/>
                <a:gd name="T10" fmla="*/ 11 w 364"/>
                <a:gd name="T11" fmla="*/ 390 h 535"/>
                <a:gd name="T12" fmla="*/ 32 w 364"/>
                <a:gd name="T13" fmla="*/ 435 h 535"/>
                <a:gd name="T14" fmla="*/ 60 w 364"/>
                <a:gd name="T15" fmla="*/ 472 h 535"/>
                <a:gd name="T16" fmla="*/ 99 w 364"/>
                <a:gd name="T17" fmla="*/ 506 h 535"/>
                <a:gd name="T18" fmla="*/ 141 w 364"/>
                <a:gd name="T19" fmla="*/ 526 h 535"/>
                <a:gd name="T20" fmla="*/ 164 w 364"/>
                <a:gd name="T21" fmla="*/ 534 h 535"/>
                <a:gd name="T22" fmla="*/ 191 w 364"/>
                <a:gd name="T23" fmla="*/ 534 h 535"/>
                <a:gd name="T24" fmla="*/ 223 w 364"/>
                <a:gd name="T25" fmla="*/ 527 h 535"/>
                <a:gd name="T26" fmla="*/ 252 w 364"/>
                <a:gd name="T27" fmla="*/ 514 h 535"/>
                <a:gd name="T28" fmla="*/ 280 w 364"/>
                <a:gd name="T29" fmla="*/ 494 h 535"/>
                <a:gd name="T30" fmla="*/ 304 w 364"/>
                <a:gd name="T31" fmla="*/ 470 h 535"/>
                <a:gd name="T32" fmla="*/ 326 w 364"/>
                <a:gd name="T33" fmla="*/ 443 h 535"/>
                <a:gd name="T34" fmla="*/ 342 w 364"/>
                <a:gd name="T35" fmla="*/ 418 h 535"/>
                <a:gd name="T36" fmla="*/ 350 w 364"/>
                <a:gd name="T37" fmla="*/ 398 h 535"/>
                <a:gd name="T38" fmla="*/ 358 w 364"/>
                <a:gd name="T39" fmla="*/ 367 h 535"/>
                <a:gd name="T40" fmla="*/ 363 w 364"/>
                <a:gd name="T41" fmla="*/ 327 h 535"/>
                <a:gd name="T42" fmla="*/ 364 w 364"/>
                <a:gd name="T43" fmla="*/ 287 h 535"/>
                <a:gd name="T44" fmla="*/ 362 w 364"/>
                <a:gd name="T45" fmla="*/ 238 h 535"/>
                <a:gd name="T46" fmla="*/ 359 w 364"/>
                <a:gd name="T47" fmla="*/ 195 h 535"/>
                <a:gd name="T48" fmla="*/ 355 w 364"/>
                <a:gd name="T49" fmla="*/ 159 h 535"/>
                <a:gd name="T50" fmla="*/ 347 w 364"/>
                <a:gd name="T51" fmla="*/ 128 h 535"/>
                <a:gd name="T52" fmla="*/ 337 w 364"/>
                <a:gd name="T53" fmla="*/ 105 h 535"/>
                <a:gd name="T54" fmla="*/ 323 w 364"/>
                <a:gd name="T55" fmla="*/ 80 h 535"/>
                <a:gd name="T56" fmla="*/ 308 w 364"/>
                <a:gd name="T57" fmla="*/ 61 h 535"/>
                <a:gd name="T58" fmla="*/ 289 w 364"/>
                <a:gd name="T59" fmla="*/ 43 h 535"/>
                <a:gd name="T60" fmla="*/ 266 w 364"/>
                <a:gd name="T61" fmla="*/ 27 h 535"/>
                <a:gd name="T62" fmla="*/ 237 w 364"/>
                <a:gd name="T63" fmla="*/ 12 h 535"/>
                <a:gd name="T64" fmla="*/ 201 w 364"/>
                <a:gd name="T65" fmla="*/ 3 h 535"/>
                <a:gd name="T66" fmla="*/ 155 w 364"/>
                <a:gd name="T67" fmla="*/ 3 h 535"/>
                <a:gd name="T68" fmla="*/ 108 w 364"/>
                <a:gd name="T69" fmla="*/ 20 h 535"/>
                <a:gd name="T70" fmla="*/ 69 w 364"/>
                <a:gd name="T71" fmla="*/ 46 h 535"/>
                <a:gd name="T72" fmla="*/ 36 w 364"/>
                <a:gd name="T73" fmla="*/ 86 h 5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64"/>
                <a:gd name="T112" fmla="*/ 0 h 535"/>
                <a:gd name="T113" fmla="*/ 364 w 364"/>
                <a:gd name="T114" fmla="*/ 535 h 53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64" h="535">
                  <a:moveTo>
                    <a:pt x="36" y="86"/>
                  </a:moveTo>
                  <a:lnTo>
                    <a:pt x="24" y="109"/>
                  </a:lnTo>
                  <a:lnTo>
                    <a:pt x="15" y="133"/>
                  </a:lnTo>
                  <a:lnTo>
                    <a:pt x="9" y="156"/>
                  </a:lnTo>
                  <a:lnTo>
                    <a:pt x="5" y="185"/>
                  </a:lnTo>
                  <a:lnTo>
                    <a:pt x="2" y="217"/>
                  </a:lnTo>
                  <a:lnTo>
                    <a:pt x="1" y="246"/>
                  </a:lnTo>
                  <a:lnTo>
                    <a:pt x="0" y="275"/>
                  </a:lnTo>
                  <a:lnTo>
                    <a:pt x="0" y="311"/>
                  </a:lnTo>
                  <a:lnTo>
                    <a:pt x="2" y="340"/>
                  </a:lnTo>
                  <a:lnTo>
                    <a:pt x="6" y="369"/>
                  </a:lnTo>
                  <a:lnTo>
                    <a:pt x="11" y="390"/>
                  </a:lnTo>
                  <a:lnTo>
                    <a:pt x="20" y="415"/>
                  </a:lnTo>
                  <a:lnTo>
                    <a:pt x="32" y="435"/>
                  </a:lnTo>
                  <a:lnTo>
                    <a:pt x="43" y="452"/>
                  </a:lnTo>
                  <a:lnTo>
                    <a:pt x="60" y="472"/>
                  </a:lnTo>
                  <a:lnTo>
                    <a:pt x="78" y="489"/>
                  </a:lnTo>
                  <a:lnTo>
                    <a:pt x="99" y="506"/>
                  </a:lnTo>
                  <a:lnTo>
                    <a:pt x="120" y="517"/>
                  </a:lnTo>
                  <a:lnTo>
                    <a:pt x="141" y="526"/>
                  </a:lnTo>
                  <a:lnTo>
                    <a:pt x="151" y="530"/>
                  </a:lnTo>
                  <a:lnTo>
                    <a:pt x="164" y="534"/>
                  </a:lnTo>
                  <a:lnTo>
                    <a:pt x="181" y="535"/>
                  </a:lnTo>
                  <a:lnTo>
                    <a:pt x="191" y="534"/>
                  </a:lnTo>
                  <a:lnTo>
                    <a:pt x="206" y="532"/>
                  </a:lnTo>
                  <a:lnTo>
                    <a:pt x="223" y="527"/>
                  </a:lnTo>
                  <a:lnTo>
                    <a:pt x="237" y="522"/>
                  </a:lnTo>
                  <a:lnTo>
                    <a:pt x="252" y="514"/>
                  </a:lnTo>
                  <a:lnTo>
                    <a:pt x="267" y="504"/>
                  </a:lnTo>
                  <a:lnTo>
                    <a:pt x="280" y="494"/>
                  </a:lnTo>
                  <a:lnTo>
                    <a:pt x="293" y="482"/>
                  </a:lnTo>
                  <a:lnTo>
                    <a:pt x="304" y="470"/>
                  </a:lnTo>
                  <a:lnTo>
                    <a:pt x="313" y="458"/>
                  </a:lnTo>
                  <a:lnTo>
                    <a:pt x="326" y="443"/>
                  </a:lnTo>
                  <a:lnTo>
                    <a:pt x="334" y="431"/>
                  </a:lnTo>
                  <a:lnTo>
                    <a:pt x="342" y="418"/>
                  </a:lnTo>
                  <a:lnTo>
                    <a:pt x="346" y="408"/>
                  </a:lnTo>
                  <a:lnTo>
                    <a:pt x="350" y="398"/>
                  </a:lnTo>
                  <a:lnTo>
                    <a:pt x="354" y="384"/>
                  </a:lnTo>
                  <a:lnTo>
                    <a:pt x="358" y="367"/>
                  </a:lnTo>
                  <a:lnTo>
                    <a:pt x="361" y="345"/>
                  </a:lnTo>
                  <a:lnTo>
                    <a:pt x="363" y="327"/>
                  </a:lnTo>
                  <a:lnTo>
                    <a:pt x="364" y="307"/>
                  </a:lnTo>
                  <a:lnTo>
                    <a:pt x="364" y="287"/>
                  </a:lnTo>
                  <a:lnTo>
                    <a:pt x="363" y="259"/>
                  </a:lnTo>
                  <a:lnTo>
                    <a:pt x="362" y="238"/>
                  </a:lnTo>
                  <a:lnTo>
                    <a:pt x="360" y="218"/>
                  </a:lnTo>
                  <a:lnTo>
                    <a:pt x="359" y="195"/>
                  </a:lnTo>
                  <a:lnTo>
                    <a:pt x="358" y="178"/>
                  </a:lnTo>
                  <a:lnTo>
                    <a:pt x="355" y="159"/>
                  </a:lnTo>
                  <a:lnTo>
                    <a:pt x="352" y="144"/>
                  </a:lnTo>
                  <a:lnTo>
                    <a:pt x="347" y="128"/>
                  </a:lnTo>
                  <a:lnTo>
                    <a:pt x="342" y="115"/>
                  </a:lnTo>
                  <a:lnTo>
                    <a:pt x="337" y="105"/>
                  </a:lnTo>
                  <a:lnTo>
                    <a:pt x="332" y="96"/>
                  </a:lnTo>
                  <a:lnTo>
                    <a:pt x="323" y="80"/>
                  </a:lnTo>
                  <a:lnTo>
                    <a:pt x="316" y="70"/>
                  </a:lnTo>
                  <a:lnTo>
                    <a:pt x="308" y="61"/>
                  </a:lnTo>
                  <a:lnTo>
                    <a:pt x="298" y="51"/>
                  </a:lnTo>
                  <a:lnTo>
                    <a:pt x="289" y="43"/>
                  </a:lnTo>
                  <a:lnTo>
                    <a:pt x="279" y="35"/>
                  </a:lnTo>
                  <a:lnTo>
                    <a:pt x="266" y="27"/>
                  </a:lnTo>
                  <a:lnTo>
                    <a:pt x="253" y="19"/>
                  </a:lnTo>
                  <a:lnTo>
                    <a:pt x="237" y="12"/>
                  </a:lnTo>
                  <a:lnTo>
                    <a:pt x="220" y="7"/>
                  </a:lnTo>
                  <a:lnTo>
                    <a:pt x="201" y="3"/>
                  </a:lnTo>
                  <a:lnTo>
                    <a:pt x="182" y="0"/>
                  </a:lnTo>
                  <a:lnTo>
                    <a:pt x="155" y="3"/>
                  </a:lnTo>
                  <a:lnTo>
                    <a:pt x="132" y="10"/>
                  </a:lnTo>
                  <a:lnTo>
                    <a:pt x="108" y="20"/>
                  </a:lnTo>
                  <a:lnTo>
                    <a:pt x="88" y="32"/>
                  </a:lnTo>
                  <a:lnTo>
                    <a:pt x="69" y="46"/>
                  </a:lnTo>
                  <a:lnTo>
                    <a:pt x="51" y="65"/>
                  </a:lnTo>
                  <a:lnTo>
                    <a:pt x="36" y="86"/>
                  </a:lnTo>
                  <a:close/>
                </a:path>
              </a:pathLst>
            </a:custGeom>
            <a:solidFill>
              <a:srgbClr val="FFC080"/>
            </a:solidFill>
            <a:ln w="12700">
              <a:solidFill>
                <a:srgbClr val="000000"/>
              </a:solidFill>
              <a:prstDash val="solid"/>
              <a:round/>
              <a:headEnd/>
              <a:tailEnd/>
            </a:ln>
          </p:spPr>
          <p:txBody>
            <a:bodyPr/>
            <a:lstStyle/>
            <a:p>
              <a:endParaRPr lang="en-US"/>
            </a:p>
          </p:txBody>
        </p:sp>
        <p:sp>
          <p:nvSpPr>
            <p:cNvPr id="53297" name="Freeform 13"/>
            <p:cNvSpPr>
              <a:spLocks/>
            </p:cNvSpPr>
            <p:nvPr/>
          </p:nvSpPr>
          <p:spPr bwMode="auto">
            <a:xfrm>
              <a:off x="2798" y="1186"/>
              <a:ext cx="148" cy="32"/>
            </a:xfrm>
            <a:custGeom>
              <a:avLst/>
              <a:gdLst>
                <a:gd name="T0" fmla="*/ 0 w 148"/>
                <a:gd name="T1" fmla="*/ 22 h 32"/>
                <a:gd name="T2" fmla="*/ 5 w 148"/>
                <a:gd name="T3" fmla="*/ 18 h 32"/>
                <a:gd name="T4" fmla="*/ 12 w 148"/>
                <a:gd name="T5" fmla="*/ 12 h 32"/>
                <a:gd name="T6" fmla="*/ 25 w 148"/>
                <a:gd name="T7" fmla="*/ 6 h 32"/>
                <a:gd name="T8" fmla="*/ 40 w 148"/>
                <a:gd name="T9" fmla="*/ 2 h 32"/>
                <a:gd name="T10" fmla="*/ 55 w 148"/>
                <a:gd name="T11" fmla="*/ 0 h 32"/>
                <a:gd name="T12" fmla="*/ 68 w 148"/>
                <a:gd name="T13" fmla="*/ 0 h 32"/>
                <a:gd name="T14" fmla="*/ 77 w 148"/>
                <a:gd name="T15" fmla="*/ 1 h 32"/>
                <a:gd name="T16" fmla="*/ 84 w 148"/>
                <a:gd name="T17" fmla="*/ 0 h 32"/>
                <a:gd name="T18" fmla="*/ 91 w 148"/>
                <a:gd name="T19" fmla="*/ 0 h 32"/>
                <a:gd name="T20" fmla="*/ 100 w 148"/>
                <a:gd name="T21" fmla="*/ 1 h 32"/>
                <a:gd name="T22" fmla="*/ 111 w 148"/>
                <a:gd name="T23" fmla="*/ 3 h 32"/>
                <a:gd name="T24" fmla="*/ 121 w 148"/>
                <a:gd name="T25" fmla="*/ 6 h 32"/>
                <a:gd name="T26" fmla="*/ 133 w 148"/>
                <a:gd name="T27" fmla="*/ 10 h 32"/>
                <a:gd name="T28" fmla="*/ 139 w 148"/>
                <a:gd name="T29" fmla="*/ 14 h 32"/>
                <a:gd name="T30" fmla="*/ 144 w 148"/>
                <a:gd name="T31" fmla="*/ 18 h 32"/>
                <a:gd name="T32" fmla="*/ 148 w 148"/>
                <a:gd name="T33" fmla="*/ 24 h 32"/>
                <a:gd name="T34" fmla="*/ 147 w 148"/>
                <a:gd name="T35" fmla="*/ 26 h 32"/>
                <a:gd name="T36" fmla="*/ 133 w 148"/>
                <a:gd name="T37" fmla="*/ 30 h 32"/>
                <a:gd name="T38" fmla="*/ 109 w 148"/>
                <a:gd name="T39" fmla="*/ 32 h 32"/>
                <a:gd name="T40" fmla="*/ 86 w 148"/>
                <a:gd name="T41" fmla="*/ 32 h 32"/>
                <a:gd name="T42" fmla="*/ 62 w 148"/>
                <a:gd name="T43" fmla="*/ 32 h 32"/>
                <a:gd name="T44" fmla="*/ 30 w 148"/>
                <a:gd name="T45" fmla="*/ 30 h 32"/>
                <a:gd name="T46" fmla="*/ 9 w 148"/>
                <a:gd name="T47" fmla="*/ 28 h 32"/>
                <a:gd name="T48" fmla="*/ 3 w 148"/>
                <a:gd name="T49" fmla="*/ 26 h 32"/>
                <a:gd name="T50" fmla="*/ 0 w 148"/>
                <a:gd name="T51" fmla="*/ 22 h 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8"/>
                <a:gd name="T79" fmla="*/ 0 h 32"/>
                <a:gd name="T80" fmla="*/ 148 w 148"/>
                <a:gd name="T81" fmla="*/ 32 h 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8" h="32">
                  <a:moveTo>
                    <a:pt x="0" y="22"/>
                  </a:moveTo>
                  <a:lnTo>
                    <a:pt x="5" y="18"/>
                  </a:lnTo>
                  <a:lnTo>
                    <a:pt x="12" y="12"/>
                  </a:lnTo>
                  <a:lnTo>
                    <a:pt x="25" y="6"/>
                  </a:lnTo>
                  <a:lnTo>
                    <a:pt x="40" y="2"/>
                  </a:lnTo>
                  <a:lnTo>
                    <a:pt x="55" y="0"/>
                  </a:lnTo>
                  <a:lnTo>
                    <a:pt x="68" y="0"/>
                  </a:lnTo>
                  <a:lnTo>
                    <a:pt x="77" y="1"/>
                  </a:lnTo>
                  <a:lnTo>
                    <a:pt x="84" y="0"/>
                  </a:lnTo>
                  <a:lnTo>
                    <a:pt x="91" y="0"/>
                  </a:lnTo>
                  <a:lnTo>
                    <a:pt x="100" y="1"/>
                  </a:lnTo>
                  <a:lnTo>
                    <a:pt x="111" y="3"/>
                  </a:lnTo>
                  <a:lnTo>
                    <a:pt x="121" y="6"/>
                  </a:lnTo>
                  <a:lnTo>
                    <a:pt x="133" y="10"/>
                  </a:lnTo>
                  <a:lnTo>
                    <a:pt x="139" y="14"/>
                  </a:lnTo>
                  <a:lnTo>
                    <a:pt x="144" y="18"/>
                  </a:lnTo>
                  <a:lnTo>
                    <a:pt x="148" y="24"/>
                  </a:lnTo>
                  <a:lnTo>
                    <a:pt x="147" y="26"/>
                  </a:lnTo>
                  <a:lnTo>
                    <a:pt x="133" y="30"/>
                  </a:lnTo>
                  <a:lnTo>
                    <a:pt x="109" y="32"/>
                  </a:lnTo>
                  <a:lnTo>
                    <a:pt x="86" y="32"/>
                  </a:lnTo>
                  <a:lnTo>
                    <a:pt x="62" y="32"/>
                  </a:lnTo>
                  <a:lnTo>
                    <a:pt x="30" y="30"/>
                  </a:lnTo>
                  <a:lnTo>
                    <a:pt x="9" y="28"/>
                  </a:lnTo>
                  <a:lnTo>
                    <a:pt x="3" y="26"/>
                  </a:lnTo>
                  <a:lnTo>
                    <a:pt x="0" y="22"/>
                  </a:lnTo>
                  <a:close/>
                </a:path>
              </a:pathLst>
            </a:custGeom>
            <a:solidFill>
              <a:srgbClr val="FFE0C0"/>
            </a:solidFill>
            <a:ln w="12700">
              <a:solidFill>
                <a:srgbClr val="000000"/>
              </a:solidFill>
              <a:prstDash val="solid"/>
              <a:round/>
              <a:headEnd/>
              <a:tailEnd/>
            </a:ln>
          </p:spPr>
          <p:txBody>
            <a:bodyPr/>
            <a:lstStyle/>
            <a:p>
              <a:endParaRPr lang="en-US"/>
            </a:p>
          </p:txBody>
        </p:sp>
        <p:sp>
          <p:nvSpPr>
            <p:cNvPr id="53298" name="Freeform 14"/>
            <p:cNvSpPr>
              <a:spLocks/>
            </p:cNvSpPr>
            <p:nvPr/>
          </p:nvSpPr>
          <p:spPr bwMode="auto">
            <a:xfrm>
              <a:off x="2667" y="732"/>
              <a:ext cx="421" cy="288"/>
            </a:xfrm>
            <a:custGeom>
              <a:avLst/>
              <a:gdLst>
                <a:gd name="T0" fmla="*/ 13 w 421"/>
                <a:gd name="T1" fmla="*/ 274 h 288"/>
                <a:gd name="T2" fmla="*/ 11 w 421"/>
                <a:gd name="T3" fmla="*/ 253 h 288"/>
                <a:gd name="T4" fmla="*/ 15 w 421"/>
                <a:gd name="T5" fmla="*/ 238 h 288"/>
                <a:gd name="T6" fmla="*/ 12 w 421"/>
                <a:gd name="T7" fmla="*/ 218 h 288"/>
                <a:gd name="T8" fmla="*/ 11 w 421"/>
                <a:gd name="T9" fmla="*/ 202 h 288"/>
                <a:gd name="T10" fmla="*/ 10 w 421"/>
                <a:gd name="T11" fmla="*/ 191 h 288"/>
                <a:gd name="T12" fmla="*/ 19 w 421"/>
                <a:gd name="T13" fmla="*/ 181 h 288"/>
                <a:gd name="T14" fmla="*/ 12 w 421"/>
                <a:gd name="T15" fmla="*/ 154 h 288"/>
                <a:gd name="T16" fmla="*/ 21 w 421"/>
                <a:gd name="T17" fmla="*/ 150 h 288"/>
                <a:gd name="T18" fmla="*/ 32 w 421"/>
                <a:gd name="T19" fmla="*/ 142 h 288"/>
                <a:gd name="T20" fmla="*/ 30 w 421"/>
                <a:gd name="T21" fmla="*/ 127 h 288"/>
                <a:gd name="T22" fmla="*/ 39 w 421"/>
                <a:gd name="T23" fmla="*/ 120 h 288"/>
                <a:gd name="T24" fmla="*/ 36 w 421"/>
                <a:gd name="T25" fmla="*/ 101 h 288"/>
                <a:gd name="T26" fmla="*/ 38 w 421"/>
                <a:gd name="T27" fmla="*/ 89 h 288"/>
                <a:gd name="T28" fmla="*/ 47 w 421"/>
                <a:gd name="T29" fmla="*/ 70 h 288"/>
                <a:gd name="T30" fmla="*/ 52 w 421"/>
                <a:gd name="T31" fmla="*/ 55 h 288"/>
                <a:gd name="T32" fmla="*/ 73 w 421"/>
                <a:gd name="T33" fmla="*/ 63 h 288"/>
                <a:gd name="T34" fmla="*/ 80 w 421"/>
                <a:gd name="T35" fmla="*/ 37 h 288"/>
                <a:gd name="T36" fmla="*/ 93 w 421"/>
                <a:gd name="T37" fmla="*/ 52 h 288"/>
                <a:gd name="T38" fmla="*/ 111 w 421"/>
                <a:gd name="T39" fmla="*/ 31 h 288"/>
                <a:gd name="T40" fmla="*/ 141 w 421"/>
                <a:gd name="T41" fmla="*/ 14 h 288"/>
                <a:gd name="T42" fmla="*/ 195 w 421"/>
                <a:gd name="T43" fmla="*/ 2 h 288"/>
                <a:gd name="T44" fmla="*/ 233 w 421"/>
                <a:gd name="T45" fmla="*/ 0 h 288"/>
                <a:gd name="T46" fmla="*/ 245 w 421"/>
                <a:gd name="T47" fmla="*/ 11 h 288"/>
                <a:gd name="T48" fmla="*/ 265 w 421"/>
                <a:gd name="T49" fmla="*/ 18 h 288"/>
                <a:gd name="T50" fmla="*/ 297 w 421"/>
                <a:gd name="T51" fmla="*/ 14 h 288"/>
                <a:gd name="T52" fmla="*/ 294 w 421"/>
                <a:gd name="T53" fmla="*/ 26 h 288"/>
                <a:gd name="T54" fmla="*/ 323 w 421"/>
                <a:gd name="T55" fmla="*/ 27 h 288"/>
                <a:gd name="T56" fmla="*/ 321 w 421"/>
                <a:gd name="T57" fmla="*/ 37 h 288"/>
                <a:gd name="T58" fmla="*/ 338 w 421"/>
                <a:gd name="T59" fmla="*/ 44 h 288"/>
                <a:gd name="T60" fmla="*/ 367 w 421"/>
                <a:gd name="T61" fmla="*/ 55 h 288"/>
                <a:gd name="T62" fmla="*/ 366 w 421"/>
                <a:gd name="T63" fmla="*/ 68 h 288"/>
                <a:gd name="T64" fmla="*/ 367 w 421"/>
                <a:gd name="T65" fmla="*/ 78 h 288"/>
                <a:gd name="T66" fmla="*/ 395 w 421"/>
                <a:gd name="T67" fmla="*/ 88 h 288"/>
                <a:gd name="T68" fmla="*/ 395 w 421"/>
                <a:gd name="T69" fmla="*/ 107 h 288"/>
                <a:gd name="T70" fmla="*/ 404 w 421"/>
                <a:gd name="T71" fmla="*/ 134 h 288"/>
                <a:gd name="T72" fmla="*/ 400 w 421"/>
                <a:gd name="T73" fmla="*/ 162 h 288"/>
                <a:gd name="T74" fmla="*/ 400 w 421"/>
                <a:gd name="T75" fmla="*/ 194 h 288"/>
                <a:gd name="T76" fmla="*/ 400 w 421"/>
                <a:gd name="T77" fmla="*/ 228 h 288"/>
                <a:gd name="T78" fmla="*/ 381 w 421"/>
                <a:gd name="T79" fmla="*/ 286 h 288"/>
                <a:gd name="T80" fmla="*/ 345 w 421"/>
                <a:gd name="T81" fmla="*/ 141 h 288"/>
                <a:gd name="T82" fmla="*/ 277 w 421"/>
                <a:gd name="T83" fmla="*/ 118 h 288"/>
                <a:gd name="T84" fmla="*/ 194 w 421"/>
                <a:gd name="T85" fmla="*/ 98 h 288"/>
                <a:gd name="T86" fmla="*/ 111 w 421"/>
                <a:gd name="T87" fmla="*/ 100 h 288"/>
                <a:gd name="T88" fmla="*/ 89 w 421"/>
                <a:gd name="T89" fmla="*/ 111 h 288"/>
                <a:gd name="T90" fmla="*/ 67 w 421"/>
                <a:gd name="T91" fmla="*/ 140 h 288"/>
                <a:gd name="T92" fmla="*/ 53 w 421"/>
                <a:gd name="T93" fmla="*/ 184 h 288"/>
                <a:gd name="T94" fmla="*/ 36 w 421"/>
                <a:gd name="T95" fmla="*/ 218 h 2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21"/>
                <a:gd name="T145" fmla="*/ 0 h 288"/>
                <a:gd name="T146" fmla="*/ 421 w 421"/>
                <a:gd name="T147" fmla="*/ 288 h 2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21" h="288">
                  <a:moveTo>
                    <a:pt x="25" y="288"/>
                  </a:moveTo>
                  <a:lnTo>
                    <a:pt x="21" y="283"/>
                  </a:lnTo>
                  <a:lnTo>
                    <a:pt x="13" y="274"/>
                  </a:lnTo>
                  <a:lnTo>
                    <a:pt x="21" y="270"/>
                  </a:lnTo>
                  <a:lnTo>
                    <a:pt x="16" y="262"/>
                  </a:lnTo>
                  <a:lnTo>
                    <a:pt x="11" y="253"/>
                  </a:lnTo>
                  <a:lnTo>
                    <a:pt x="7" y="247"/>
                  </a:lnTo>
                  <a:lnTo>
                    <a:pt x="18" y="247"/>
                  </a:lnTo>
                  <a:lnTo>
                    <a:pt x="15" y="238"/>
                  </a:lnTo>
                  <a:lnTo>
                    <a:pt x="9" y="228"/>
                  </a:lnTo>
                  <a:lnTo>
                    <a:pt x="0" y="219"/>
                  </a:lnTo>
                  <a:lnTo>
                    <a:pt x="12" y="218"/>
                  </a:lnTo>
                  <a:lnTo>
                    <a:pt x="9" y="210"/>
                  </a:lnTo>
                  <a:lnTo>
                    <a:pt x="4" y="200"/>
                  </a:lnTo>
                  <a:lnTo>
                    <a:pt x="11" y="202"/>
                  </a:lnTo>
                  <a:lnTo>
                    <a:pt x="17" y="204"/>
                  </a:lnTo>
                  <a:lnTo>
                    <a:pt x="15" y="198"/>
                  </a:lnTo>
                  <a:lnTo>
                    <a:pt x="10" y="191"/>
                  </a:lnTo>
                  <a:lnTo>
                    <a:pt x="16" y="191"/>
                  </a:lnTo>
                  <a:lnTo>
                    <a:pt x="13" y="180"/>
                  </a:lnTo>
                  <a:lnTo>
                    <a:pt x="19" y="181"/>
                  </a:lnTo>
                  <a:lnTo>
                    <a:pt x="19" y="173"/>
                  </a:lnTo>
                  <a:lnTo>
                    <a:pt x="17" y="166"/>
                  </a:lnTo>
                  <a:lnTo>
                    <a:pt x="12" y="154"/>
                  </a:lnTo>
                  <a:lnTo>
                    <a:pt x="19" y="156"/>
                  </a:lnTo>
                  <a:lnTo>
                    <a:pt x="26" y="158"/>
                  </a:lnTo>
                  <a:lnTo>
                    <a:pt x="21" y="150"/>
                  </a:lnTo>
                  <a:lnTo>
                    <a:pt x="31" y="151"/>
                  </a:lnTo>
                  <a:lnTo>
                    <a:pt x="39" y="152"/>
                  </a:lnTo>
                  <a:lnTo>
                    <a:pt x="32" y="142"/>
                  </a:lnTo>
                  <a:lnTo>
                    <a:pt x="28" y="136"/>
                  </a:lnTo>
                  <a:lnTo>
                    <a:pt x="22" y="128"/>
                  </a:lnTo>
                  <a:lnTo>
                    <a:pt x="30" y="127"/>
                  </a:lnTo>
                  <a:lnTo>
                    <a:pt x="38" y="127"/>
                  </a:lnTo>
                  <a:lnTo>
                    <a:pt x="45" y="126"/>
                  </a:lnTo>
                  <a:lnTo>
                    <a:pt x="39" y="120"/>
                  </a:lnTo>
                  <a:lnTo>
                    <a:pt x="32" y="114"/>
                  </a:lnTo>
                  <a:lnTo>
                    <a:pt x="40" y="111"/>
                  </a:lnTo>
                  <a:lnTo>
                    <a:pt x="36" y="101"/>
                  </a:lnTo>
                  <a:lnTo>
                    <a:pt x="32" y="94"/>
                  </a:lnTo>
                  <a:lnTo>
                    <a:pt x="29" y="88"/>
                  </a:lnTo>
                  <a:lnTo>
                    <a:pt x="38" y="89"/>
                  </a:lnTo>
                  <a:lnTo>
                    <a:pt x="46" y="91"/>
                  </a:lnTo>
                  <a:lnTo>
                    <a:pt x="48" y="81"/>
                  </a:lnTo>
                  <a:lnTo>
                    <a:pt x="47" y="70"/>
                  </a:lnTo>
                  <a:lnTo>
                    <a:pt x="45" y="60"/>
                  </a:lnTo>
                  <a:lnTo>
                    <a:pt x="38" y="48"/>
                  </a:lnTo>
                  <a:lnTo>
                    <a:pt x="52" y="55"/>
                  </a:lnTo>
                  <a:lnTo>
                    <a:pt x="58" y="58"/>
                  </a:lnTo>
                  <a:lnTo>
                    <a:pt x="65" y="63"/>
                  </a:lnTo>
                  <a:lnTo>
                    <a:pt x="73" y="63"/>
                  </a:lnTo>
                  <a:lnTo>
                    <a:pt x="73" y="55"/>
                  </a:lnTo>
                  <a:lnTo>
                    <a:pt x="75" y="47"/>
                  </a:lnTo>
                  <a:lnTo>
                    <a:pt x="80" y="37"/>
                  </a:lnTo>
                  <a:lnTo>
                    <a:pt x="84" y="44"/>
                  </a:lnTo>
                  <a:lnTo>
                    <a:pt x="87" y="48"/>
                  </a:lnTo>
                  <a:lnTo>
                    <a:pt x="93" y="52"/>
                  </a:lnTo>
                  <a:lnTo>
                    <a:pt x="97" y="45"/>
                  </a:lnTo>
                  <a:lnTo>
                    <a:pt x="102" y="38"/>
                  </a:lnTo>
                  <a:lnTo>
                    <a:pt x="111" y="31"/>
                  </a:lnTo>
                  <a:lnTo>
                    <a:pt x="119" y="23"/>
                  </a:lnTo>
                  <a:lnTo>
                    <a:pt x="129" y="17"/>
                  </a:lnTo>
                  <a:lnTo>
                    <a:pt x="141" y="14"/>
                  </a:lnTo>
                  <a:lnTo>
                    <a:pt x="157" y="11"/>
                  </a:lnTo>
                  <a:lnTo>
                    <a:pt x="180" y="5"/>
                  </a:lnTo>
                  <a:lnTo>
                    <a:pt x="195" y="2"/>
                  </a:lnTo>
                  <a:lnTo>
                    <a:pt x="208" y="1"/>
                  </a:lnTo>
                  <a:lnTo>
                    <a:pt x="218" y="0"/>
                  </a:lnTo>
                  <a:lnTo>
                    <a:pt x="233" y="0"/>
                  </a:lnTo>
                  <a:lnTo>
                    <a:pt x="261" y="1"/>
                  </a:lnTo>
                  <a:lnTo>
                    <a:pt x="251" y="5"/>
                  </a:lnTo>
                  <a:lnTo>
                    <a:pt x="245" y="11"/>
                  </a:lnTo>
                  <a:lnTo>
                    <a:pt x="243" y="14"/>
                  </a:lnTo>
                  <a:lnTo>
                    <a:pt x="253" y="17"/>
                  </a:lnTo>
                  <a:lnTo>
                    <a:pt x="265" y="18"/>
                  </a:lnTo>
                  <a:lnTo>
                    <a:pt x="277" y="17"/>
                  </a:lnTo>
                  <a:lnTo>
                    <a:pt x="288" y="16"/>
                  </a:lnTo>
                  <a:lnTo>
                    <a:pt x="297" y="14"/>
                  </a:lnTo>
                  <a:lnTo>
                    <a:pt x="314" y="15"/>
                  </a:lnTo>
                  <a:lnTo>
                    <a:pt x="303" y="19"/>
                  </a:lnTo>
                  <a:lnTo>
                    <a:pt x="294" y="26"/>
                  </a:lnTo>
                  <a:lnTo>
                    <a:pt x="303" y="27"/>
                  </a:lnTo>
                  <a:lnTo>
                    <a:pt x="311" y="26"/>
                  </a:lnTo>
                  <a:lnTo>
                    <a:pt x="323" y="27"/>
                  </a:lnTo>
                  <a:lnTo>
                    <a:pt x="342" y="33"/>
                  </a:lnTo>
                  <a:lnTo>
                    <a:pt x="331" y="35"/>
                  </a:lnTo>
                  <a:lnTo>
                    <a:pt x="321" y="37"/>
                  </a:lnTo>
                  <a:lnTo>
                    <a:pt x="315" y="40"/>
                  </a:lnTo>
                  <a:lnTo>
                    <a:pt x="328" y="42"/>
                  </a:lnTo>
                  <a:lnTo>
                    <a:pt x="338" y="44"/>
                  </a:lnTo>
                  <a:lnTo>
                    <a:pt x="345" y="45"/>
                  </a:lnTo>
                  <a:lnTo>
                    <a:pt x="355" y="49"/>
                  </a:lnTo>
                  <a:lnTo>
                    <a:pt x="367" y="55"/>
                  </a:lnTo>
                  <a:lnTo>
                    <a:pt x="385" y="61"/>
                  </a:lnTo>
                  <a:lnTo>
                    <a:pt x="374" y="64"/>
                  </a:lnTo>
                  <a:lnTo>
                    <a:pt x="366" y="68"/>
                  </a:lnTo>
                  <a:lnTo>
                    <a:pt x="360" y="72"/>
                  </a:lnTo>
                  <a:lnTo>
                    <a:pt x="359" y="77"/>
                  </a:lnTo>
                  <a:lnTo>
                    <a:pt x="367" y="78"/>
                  </a:lnTo>
                  <a:lnTo>
                    <a:pt x="375" y="81"/>
                  </a:lnTo>
                  <a:lnTo>
                    <a:pt x="383" y="85"/>
                  </a:lnTo>
                  <a:lnTo>
                    <a:pt x="395" y="88"/>
                  </a:lnTo>
                  <a:lnTo>
                    <a:pt x="404" y="87"/>
                  </a:lnTo>
                  <a:lnTo>
                    <a:pt x="397" y="95"/>
                  </a:lnTo>
                  <a:lnTo>
                    <a:pt x="395" y="107"/>
                  </a:lnTo>
                  <a:lnTo>
                    <a:pt x="399" y="117"/>
                  </a:lnTo>
                  <a:lnTo>
                    <a:pt x="402" y="126"/>
                  </a:lnTo>
                  <a:lnTo>
                    <a:pt x="404" y="134"/>
                  </a:lnTo>
                  <a:lnTo>
                    <a:pt x="397" y="149"/>
                  </a:lnTo>
                  <a:lnTo>
                    <a:pt x="421" y="148"/>
                  </a:lnTo>
                  <a:lnTo>
                    <a:pt x="400" y="162"/>
                  </a:lnTo>
                  <a:lnTo>
                    <a:pt x="393" y="171"/>
                  </a:lnTo>
                  <a:lnTo>
                    <a:pt x="390" y="187"/>
                  </a:lnTo>
                  <a:lnTo>
                    <a:pt x="400" y="194"/>
                  </a:lnTo>
                  <a:lnTo>
                    <a:pt x="396" y="204"/>
                  </a:lnTo>
                  <a:lnTo>
                    <a:pt x="393" y="217"/>
                  </a:lnTo>
                  <a:lnTo>
                    <a:pt x="400" y="228"/>
                  </a:lnTo>
                  <a:lnTo>
                    <a:pt x="390" y="244"/>
                  </a:lnTo>
                  <a:lnTo>
                    <a:pt x="386" y="254"/>
                  </a:lnTo>
                  <a:lnTo>
                    <a:pt x="381" y="286"/>
                  </a:lnTo>
                  <a:lnTo>
                    <a:pt x="373" y="211"/>
                  </a:lnTo>
                  <a:lnTo>
                    <a:pt x="364" y="183"/>
                  </a:lnTo>
                  <a:lnTo>
                    <a:pt x="345" y="141"/>
                  </a:lnTo>
                  <a:lnTo>
                    <a:pt x="329" y="127"/>
                  </a:lnTo>
                  <a:lnTo>
                    <a:pt x="304" y="120"/>
                  </a:lnTo>
                  <a:lnTo>
                    <a:pt x="277" y="118"/>
                  </a:lnTo>
                  <a:lnTo>
                    <a:pt x="248" y="111"/>
                  </a:lnTo>
                  <a:lnTo>
                    <a:pt x="223" y="105"/>
                  </a:lnTo>
                  <a:lnTo>
                    <a:pt x="194" y="98"/>
                  </a:lnTo>
                  <a:lnTo>
                    <a:pt x="167" y="96"/>
                  </a:lnTo>
                  <a:lnTo>
                    <a:pt x="117" y="94"/>
                  </a:lnTo>
                  <a:lnTo>
                    <a:pt x="111" y="100"/>
                  </a:lnTo>
                  <a:lnTo>
                    <a:pt x="103" y="106"/>
                  </a:lnTo>
                  <a:lnTo>
                    <a:pt x="95" y="111"/>
                  </a:lnTo>
                  <a:lnTo>
                    <a:pt x="89" y="111"/>
                  </a:lnTo>
                  <a:lnTo>
                    <a:pt x="82" y="114"/>
                  </a:lnTo>
                  <a:lnTo>
                    <a:pt x="75" y="127"/>
                  </a:lnTo>
                  <a:lnTo>
                    <a:pt x="67" y="140"/>
                  </a:lnTo>
                  <a:lnTo>
                    <a:pt x="65" y="158"/>
                  </a:lnTo>
                  <a:lnTo>
                    <a:pt x="59" y="170"/>
                  </a:lnTo>
                  <a:lnTo>
                    <a:pt x="53" y="184"/>
                  </a:lnTo>
                  <a:lnTo>
                    <a:pt x="46" y="194"/>
                  </a:lnTo>
                  <a:lnTo>
                    <a:pt x="40" y="205"/>
                  </a:lnTo>
                  <a:lnTo>
                    <a:pt x="36" y="218"/>
                  </a:lnTo>
                  <a:lnTo>
                    <a:pt x="33" y="233"/>
                  </a:lnTo>
                  <a:lnTo>
                    <a:pt x="25" y="288"/>
                  </a:lnTo>
                  <a:close/>
                </a:path>
              </a:pathLst>
            </a:custGeom>
            <a:solidFill>
              <a:srgbClr val="201000"/>
            </a:solidFill>
            <a:ln w="12700">
              <a:solidFill>
                <a:srgbClr val="000000"/>
              </a:solidFill>
              <a:prstDash val="solid"/>
              <a:round/>
              <a:headEnd/>
              <a:tailEnd/>
            </a:ln>
          </p:spPr>
          <p:txBody>
            <a:bodyPr/>
            <a:lstStyle/>
            <a:p>
              <a:endParaRPr lang="en-US"/>
            </a:p>
          </p:txBody>
        </p:sp>
        <p:grpSp>
          <p:nvGrpSpPr>
            <p:cNvPr id="53299" name="Group 15"/>
            <p:cNvGrpSpPr>
              <a:grpSpLocks/>
            </p:cNvGrpSpPr>
            <p:nvPr/>
          </p:nvGrpSpPr>
          <p:grpSpPr bwMode="auto">
            <a:xfrm>
              <a:off x="2778" y="1014"/>
              <a:ext cx="177" cy="29"/>
              <a:chOff x="2778" y="1014"/>
              <a:chExt cx="177" cy="29"/>
            </a:xfrm>
          </p:grpSpPr>
          <p:grpSp>
            <p:nvGrpSpPr>
              <p:cNvPr id="53312" name="Group 16"/>
              <p:cNvGrpSpPr>
                <a:grpSpLocks/>
              </p:cNvGrpSpPr>
              <p:nvPr/>
            </p:nvGrpSpPr>
            <p:grpSpPr bwMode="auto">
              <a:xfrm>
                <a:off x="2778" y="1014"/>
                <a:ext cx="29" cy="29"/>
                <a:chOff x="2778" y="1014"/>
                <a:chExt cx="29" cy="29"/>
              </a:xfrm>
            </p:grpSpPr>
            <p:sp>
              <p:nvSpPr>
                <p:cNvPr id="53316" name="Oval 17"/>
                <p:cNvSpPr>
                  <a:spLocks noChangeArrowheads="1"/>
                </p:cNvSpPr>
                <p:nvPr/>
              </p:nvSpPr>
              <p:spPr bwMode="auto">
                <a:xfrm>
                  <a:off x="2778" y="1014"/>
                  <a:ext cx="29" cy="29"/>
                </a:xfrm>
                <a:prstGeom prst="ellipse">
                  <a:avLst/>
                </a:prstGeom>
                <a:solidFill>
                  <a:srgbClr val="4040FF"/>
                </a:solidFill>
                <a:ln w="12700">
                  <a:solidFill>
                    <a:srgbClr val="000080"/>
                  </a:solidFill>
                  <a:round/>
                  <a:headEnd/>
                  <a:tailEnd/>
                </a:ln>
              </p:spPr>
              <p:txBody>
                <a:bodyPr/>
                <a:lstStyle>
                  <a:lvl1pPr eaLnBrk="0" hangingPunct="0">
                    <a:defRPr sz="1000" b="1">
                      <a:solidFill>
                        <a:schemeClr val="tx1"/>
                      </a:solidFill>
                      <a:latin typeface="Calibri" panose="020F0502020204030204" pitchFamily="34" charset="0"/>
                    </a:defRPr>
                  </a:lvl1pPr>
                  <a:lvl2pPr marL="742950" indent="-285750" eaLnBrk="0" hangingPunct="0">
                    <a:defRPr sz="1000" b="1">
                      <a:solidFill>
                        <a:schemeClr val="tx1"/>
                      </a:solidFill>
                      <a:latin typeface="Calibri" panose="020F0502020204030204" pitchFamily="34" charset="0"/>
                    </a:defRPr>
                  </a:lvl2pPr>
                  <a:lvl3pPr marL="1143000" indent="-228600" eaLnBrk="0" hangingPunct="0">
                    <a:defRPr sz="1000" b="1">
                      <a:solidFill>
                        <a:schemeClr val="tx1"/>
                      </a:solidFill>
                      <a:latin typeface="Calibri" panose="020F0502020204030204" pitchFamily="34" charset="0"/>
                    </a:defRPr>
                  </a:lvl3pPr>
                  <a:lvl4pPr marL="1600200" indent="-228600" eaLnBrk="0" hangingPunct="0">
                    <a:defRPr sz="1000" b="1">
                      <a:solidFill>
                        <a:schemeClr val="tx1"/>
                      </a:solidFill>
                      <a:latin typeface="Calibri" panose="020F0502020204030204" pitchFamily="34" charset="0"/>
                    </a:defRPr>
                  </a:lvl4pPr>
                  <a:lvl5pPr marL="2057400" indent="-228600" eaLnBrk="0" hangingPunct="0">
                    <a:defRPr sz="1000" b="1">
                      <a:solidFill>
                        <a:schemeClr val="tx1"/>
                      </a:solidFill>
                      <a:latin typeface="Calibri" panose="020F0502020204030204" pitchFamily="34" charset="0"/>
                    </a:defRPr>
                  </a:lvl5pPr>
                  <a:lvl6pPr marL="2514600" indent="-228600" eaLnBrk="0" fontAlgn="base" hangingPunct="0">
                    <a:spcBef>
                      <a:spcPct val="50000"/>
                    </a:spcBef>
                    <a:spcAft>
                      <a:spcPct val="0"/>
                    </a:spcAft>
                    <a:defRPr sz="1000" b="1">
                      <a:solidFill>
                        <a:schemeClr val="tx1"/>
                      </a:solidFill>
                      <a:latin typeface="Calibri" panose="020F0502020204030204" pitchFamily="34" charset="0"/>
                    </a:defRPr>
                  </a:lvl6pPr>
                  <a:lvl7pPr marL="2971800" indent="-228600" eaLnBrk="0" fontAlgn="base" hangingPunct="0">
                    <a:spcBef>
                      <a:spcPct val="50000"/>
                    </a:spcBef>
                    <a:spcAft>
                      <a:spcPct val="0"/>
                    </a:spcAft>
                    <a:defRPr sz="1000" b="1">
                      <a:solidFill>
                        <a:schemeClr val="tx1"/>
                      </a:solidFill>
                      <a:latin typeface="Calibri" panose="020F0502020204030204" pitchFamily="34" charset="0"/>
                    </a:defRPr>
                  </a:lvl7pPr>
                  <a:lvl8pPr marL="3429000" indent="-228600" eaLnBrk="0" fontAlgn="base" hangingPunct="0">
                    <a:spcBef>
                      <a:spcPct val="50000"/>
                    </a:spcBef>
                    <a:spcAft>
                      <a:spcPct val="0"/>
                    </a:spcAft>
                    <a:defRPr sz="1000" b="1">
                      <a:solidFill>
                        <a:schemeClr val="tx1"/>
                      </a:solidFill>
                      <a:latin typeface="Calibri" panose="020F0502020204030204" pitchFamily="34" charset="0"/>
                    </a:defRPr>
                  </a:lvl8pPr>
                  <a:lvl9pPr marL="3886200" indent="-228600" eaLnBrk="0" fontAlgn="base" hangingPunct="0">
                    <a:spcBef>
                      <a:spcPct val="50000"/>
                    </a:spcBef>
                    <a:spcAft>
                      <a:spcPct val="0"/>
                    </a:spcAft>
                    <a:defRPr sz="1000" b="1">
                      <a:solidFill>
                        <a:schemeClr val="tx1"/>
                      </a:solidFill>
                      <a:latin typeface="Calibri" panose="020F0502020204030204" pitchFamily="34" charset="0"/>
                    </a:defRPr>
                  </a:lvl9pPr>
                </a:lstStyle>
                <a:p>
                  <a:pPr eaLnBrk="1" hangingPunct="1">
                    <a:spcBef>
                      <a:spcPct val="0"/>
                    </a:spcBef>
                  </a:pPr>
                  <a:endParaRPr lang="en-US" altLang="en-US" sz="1800" b="0"/>
                </a:p>
              </p:txBody>
            </p:sp>
            <p:sp>
              <p:nvSpPr>
                <p:cNvPr id="53317" name="Oval 18"/>
                <p:cNvSpPr>
                  <a:spLocks noChangeArrowheads="1"/>
                </p:cNvSpPr>
                <p:nvPr/>
              </p:nvSpPr>
              <p:spPr bwMode="auto">
                <a:xfrm>
                  <a:off x="2786" y="1018"/>
                  <a:ext cx="13" cy="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1000" b="1">
                      <a:solidFill>
                        <a:schemeClr val="tx1"/>
                      </a:solidFill>
                      <a:latin typeface="Calibri" panose="020F0502020204030204" pitchFamily="34" charset="0"/>
                    </a:defRPr>
                  </a:lvl1pPr>
                  <a:lvl2pPr marL="742950" indent="-285750" eaLnBrk="0" hangingPunct="0">
                    <a:defRPr sz="1000" b="1">
                      <a:solidFill>
                        <a:schemeClr val="tx1"/>
                      </a:solidFill>
                      <a:latin typeface="Calibri" panose="020F0502020204030204" pitchFamily="34" charset="0"/>
                    </a:defRPr>
                  </a:lvl2pPr>
                  <a:lvl3pPr marL="1143000" indent="-228600" eaLnBrk="0" hangingPunct="0">
                    <a:defRPr sz="1000" b="1">
                      <a:solidFill>
                        <a:schemeClr val="tx1"/>
                      </a:solidFill>
                      <a:latin typeface="Calibri" panose="020F0502020204030204" pitchFamily="34" charset="0"/>
                    </a:defRPr>
                  </a:lvl3pPr>
                  <a:lvl4pPr marL="1600200" indent="-228600" eaLnBrk="0" hangingPunct="0">
                    <a:defRPr sz="1000" b="1">
                      <a:solidFill>
                        <a:schemeClr val="tx1"/>
                      </a:solidFill>
                      <a:latin typeface="Calibri" panose="020F0502020204030204" pitchFamily="34" charset="0"/>
                    </a:defRPr>
                  </a:lvl4pPr>
                  <a:lvl5pPr marL="2057400" indent="-228600" eaLnBrk="0" hangingPunct="0">
                    <a:defRPr sz="1000" b="1">
                      <a:solidFill>
                        <a:schemeClr val="tx1"/>
                      </a:solidFill>
                      <a:latin typeface="Calibri" panose="020F0502020204030204" pitchFamily="34" charset="0"/>
                    </a:defRPr>
                  </a:lvl5pPr>
                  <a:lvl6pPr marL="2514600" indent="-228600" eaLnBrk="0" fontAlgn="base" hangingPunct="0">
                    <a:spcBef>
                      <a:spcPct val="50000"/>
                    </a:spcBef>
                    <a:spcAft>
                      <a:spcPct val="0"/>
                    </a:spcAft>
                    <a:defRPr sz="1000" b="1">
                      <a:solidFill>
                        <a:schemeClr val="tx1"/>
                      </a:solidFill>
                      <a:latin typeface="Calibri" panose="020F0502020204030204" pitchFamily="34" charset="0"/>
                    </a:defRPr>
                  </a:lvl6pPr>
                  <a:lvl7pPr marL="2971800" indent="-228600" eaLnBrk="0" fontAlgn="base" hangingPunct="0">
                    <a:spcBef>
                      <a:spcPct val="50000"/>
                    </a:spcBef>
                    <a:spcAft>
                      <a:spcPct val="0"/>
                    </a:spcAft>
                    <a:defRPr sz="1000" b="1">
                      <a:solidFill>
                        <a:schemeClr val="tx1"/>
                      </a:solidFill>
                      <a:latin typeface="Calibri" panose="020F0502020204030204" pitchFamily="34" charset="0"/>
                    </a:defRPr>
                  </a:lvl7pPr>
                  <a:lvl8pPr marL="3429000" indent="-228600" eaLnBrk="0" fontAlgn="base" hangingPunct="0">
                    <a:spcBef>
                      <a:spcPct val="50000"/>
                    </a:spcBef>
                    <a:spcAft>
                      <a:spcPct val="0"/>
                    </a:spcAft>
                    <a:defRPr sz="1000" b="1">
                      <a:solidFill>
                        <a:schemeClr val="tx1"/>
                      </a:solidFill>
                      <a:latin typeface="Calibri" panose="020F0502020204030204" pitchFamily="34" charset="0"/>
                    </a:defRPr>
                  </a:lvl8pPr>
                  <a:lvl9pPr marL="3886200" indent="-228600" eaLnBrk="0" fontAlgn="base" hangingPunct="0">
                    <a:spcBef>
                      <a:spcPct val="50000"/>
                    </a:spcBef>
                    <a:spcAft>
                      <a:spcPct val="0"/>
                    </a:spcAft>
                    <a:defRPr sz="1000" b="1">
                      <a:solidFill>
                        <a:schemeClr val="tx1"/>
                      </a:solidFill>
                      <a:latin typeface="Calibri" panose="020F0502020204030204" pitchFamily="34" charset="0"/>
                    </a:defRPr>
                  </a:lvl9pPr>
                </a:lstStyle>
                <a:p>
                  <a:pPr eaLnBrk="1" hangingPunct="1">
                    <a:spcBef>
                      <a:spcPct val="0"/>
                    </a:spcBef>
                  </a:pPr>
                  <a:endParaRPr lang="en-US" altLang="en-US" sz="1800" b="0"/>
                </a:p>
              </p:txBody>
            </p:sp>
          </p:grpSp>
          <p:grpSp>
            <p:nvGrpSpPr>
              <p:cNvPr id="53313" name="Group 19"/>
              <p:cNvGrpSpPr>
                <a:grpSpLocks/>
              </p:cNvGrpSpPr>
              <p:nvPr/>
            </p:nvGrpSpPr>
            <p:grpSpPr bwMode="auto">
              <a:xfrm>
                <a:off x="2926" y="1014"/>
                <a:ext cx="29" cy="29"/>
                <a:chOff x="2926" y="1014"/>
                <a:chExt cx="29" cy="29"/>
              </a:xfrm>
            </p:grpSpPr>
            <p:sp>
              <p:nvSpPr>
                <p:cNvPr id="53314" name="Oval 20"/>
                <p:cNvSpPr>
                  <a:spLocks noChangeArrowheads="1"/>
                </p:cNvSpPr>
                <p:nvPr/>
              </p:nvSpPr>
              <p:spPr bwMode="auto">
                <a:xfrm>
                  <a:off x="2926" y="1014"/>
                  <a:ext cx="29" cy="29"/>
                </a:xfrm>
                <a:prstGeom prst="ellipse">
                  <a:avLst/>
                </a:prstGeom>
                <a:solidFill>
                  <a:srgbClr val="4040FF"/>
                </a:solidFill>
                <a:ln w="12700">
                  <a:solidFill>
                    <a:srgbClr val="000080"/>
                  </a:solidFill>
                  <a:round/>
                  <a:headEnd/>
                  <a:tailEnd/>
                </a:ln>
              </p:spPr>
              <p:txBody>
                <a:bodyPr/>
                <a:lstStyle>
                  <a:lvl1pPr eaLnBrk="0" hangingPunct="0">
                    <a:defRPr sz="1000" b="1">
                      <a:solidFill>
                        <a:schemeClr val="tx1"/>
                      </a:solidFill>
                      <a:latin typeface="Calibri" panose="020F0502020204030204" pitchFamily="34" charset="0"/>
                    </a:defRPr>
                  </a:lvl1pPr>
                  <a:lvl2pPr marL="742950" indent="-285750" eaLnBrk="0" hangingPunct="0">
                    <a:defRPr sz="1000" b="1">
                      <a:solidFill>
                        <a:schemeClr val="tx1"/>
                      </a:solidFill>
                      <a:latin typeface="Calibri" panose="020F0502020204030204" pitchFamily="34" charset="0"/>
                    </a:defRPr>
                  </a:lvl2pPr>
                  <a:lvl3pPr marL="1143000" indent="-228600" eaLnBrk="0" hangingPunct="0">
                    <a:defRPr sz="1000" b="1">
                      <a:solidFill>
                        <a:schemeClr val="tx1"/>
                      </a:solidFill>
                      <a:latin typeface="Calibri" panose="020F0502020204030204" pitchFamily="34" charset="0"/>
                    </a:defRPr>
                  </a:lvl3pPr>
                  <a:lvl4pPr marL="1600200" indent="-228600" eaLnBrk="0" hangingPunct="0">
                    <a:defRPr sz="1000" b="1">
                      <a:solidFill>
                        <a:schemeClr val="tx1"/>
                      </a:solidFill>
                      <a:latin typeface="Calibri" panose="020F0502020204030204" pitchFamily="34" charset="0"/>
                    </a:defRPr>
                  </a:lvl4pPr>
                  <a:lvl5pPr marL="2057400" indent="-228600" eaLnBrk="0" hangingPunct="0">
                    <a:defRPr sz="1000" b="1">
                      <a:solidFill>
                        <a:schemeClr val="tx1"/>
                      </a:solidFill>
                      <a:latin typeface="Calibri" panose="020F0502020204030204" pitchFamily="34" charset="0"/>
                    </a:defRPr>
                  </a:lvl5pPr>
                  <a:lvl6pPr marL="2514600" indent="-228600" eaLnBrk="0" fontAlgn="base" hangingPunct="0">
                    <a:spcBef>
                      <a:spcPct val="50000"/>
                    </a:spcBef>
                    <a:spcAft>
                      <a:spcPct val="0"/>
                    </a:spcAft>
                    <a:defRPr sz="1000" b="1">
                      <a:solidFill>
                        <a:schemeClr val="tx1"/>
                      </a:solidFill>
                      <a:latin typeface="Calibri" panose="020F0502020204030204" pitchFamily="34" charset="0"/>
                    </a:defRPr>
                  </a:lvl6pPr>
                  <a:lvl7pPr marL="2971800" indent="-228600" eaLnBrk="0" fontAlgn="base" hangingPunct="0">
                    <a:spcBef>
                      <a:spcPct val="50000"/>
                    </a:spcBef>
                    <a:spcAft>
                      <a:spcPct val="0"/>
                    </a:spcAft>
                    <a:defRPr sz="1000" b="1">
                      <a:solidFill>
                        <a:schemeClr val="tx1"/>
                      </a:solidFill>
                      <a:latin typeface="Calibri" panose="020F0502020204030204" pitchFamily="34" charset="0"/>
                    </a:defRPr>
                  </a:lvl7pPr>
                  <a:lvl8pPr marL="3429000" indent="-228600" eaLnBrk="0" fontAlgn="base" hangingPunct="0">
                    <a:spcBef>
                      <a:spcPct val="50000"/>
                    </a:spcBef>
                    <a:spcAft>
                      <a:spcPct val="0"/>
                    </a:spcAft>
                    <a:defRPr sz="1000" b="1">
                      <a:solidFill>
                        <a:schemeClr val="tx1"/>
                      </a:solidFill>
                      <a:latin typeface="Calibri" panose="020F0502020204030204" pitchFamily="34" charset="0"/>
                    </a:defRPr>
                  </a:lvl8pPr>
                  <a:lvl9pPr marL="3886200" indent="-228600" eaLnBrk="0" fontAlgn="base" hangingPunct="0">
                    <a:spcBef>
                      <a:spcPct val="50000"/>
                    </a:spcBef>
                    <a:spcAft>
                      <a:spcPct val="0"/>
                    </a:spcAft>
                    <a:defRPr sz="1000" b="1">
                      <a:solidFill>
                        <a:schemeClr val="tx1"/>
                      </a:solidFill>
                      <a:latin typeface="Calibri" panose="020F0502020204030204" pitchFamily="34" charset="0"/>
                    </a:defRPr>
                  </a:lvl9pPr>
                </a:lstStyle>
                <a:p>
                  <a:pPr eaLnBrk="1" hangingPunct="1">
                    <a:spcBef>
                      <a:spcPct val="0"/>
                    </a:spcBef>
                  </a:pPr>
                  <a:endParaRPr lang="en-US" altLang="en-US" sz="1800" b="0"/>
                </a:p>
              </p:txBody>
            </p:sp>
            <p:sp>
              <p:nvSpPr>
                <p:cNvPr id="53315" name="Oval 21"/>
                <p:cNvSpPr>
                  <a:spLocks noChangeArrowheads="1"/>
                </p:cNvSpPr>
                <p:nvPr/>
              </p:nvSpPr>
              <p:spPr bwMode="auto">
                <a:xfrm>
                  <a:off x="2933" y="1018"/>
                  <a:ext cx="13" cy="1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1000" b="1">
                      <a:solidFill>
                        <a:schemeClr val="tx1"/>
                      </a:solidFill>
                      <a:latin typeface="Calibri" panose="020F0502020204030204" pitchFamily="34" charset="0"/>
                    </a:defRPr>
                  </a:lvl1pPr>
                  <a:lvl2pPr marL="742950" indent="-285750" eaLnBrk="0" hangingPunct="0">
                    <a:defRPr sz="1000" b="1">
                      <a:solidFill>
                        <a:schemeClr val="tx1"/>
                      </a:solidFill>
                      <a:latin typeface="Calibri" panose="020F0502020204030204" pitchFamily="34" charset="0"/>
                    </a:defRPr>
                  </a:lvl2pPr>
                  <a:lvl3pPr marL="1143000" indent="-228600" eaLnBrk="0" hangingPunct="0">
                    <a:defRPr sz="1000" b="1">
                      <a:solidFill>
                        <a:schemeClr val="tx1"/>
                      </a:solidFill>
                      <a:latin typeface="Calibri" panose="020F0502020204030204" pitchFamily="34" charset="0"/>
                    </a:defRPr>
                  </a:lvl3pPr>
                  <a:lvl4pPr marL="1600200" indent="-228600" eaLnBrk="0" hangingPunct="0">
                    <a:defRPr sz="1000" b="1">
                      <a:solidFill>
                        <a:schemeClr val="tx1"/>
                      </a:solidFill>
                      <a:latin typeface="Calibri" panose="020F0502020204030204" pitchFamily="34" charset="0"/>
                    </a:defRPr>
                  </a:lvl4pPr>
                  <a:lvl5pPr marL="2057400" indent="-228600" eaLnBrk="0" hangingPunct="0">
                    <a:defRPr sz="1000" b="1">
                      <a:solidFill>
                        <a:schemeClr val="tx1"/>
                      </a:solidFill>
                      <a:latin typeface="Calibri" panose="020F0502020204030204" pitchFamily="34" charset="0"/>
                    </a:defRPr>
                  </a:lvl5pPr>
                  <a:lvl6pPr marL="2514600" indent="-228600" eaLnBrk="0" fontAlgn="base" hangingPunct="0">
                    <a:spcBef>
                      <a:spcPct val="50000"/>
                    </a:spcBef>
                    <a:spcAft>
                      <a:spcPct val="0"/>
                    </a:spcAft>
                    <a:defRPr sz="1000" b="1">
                      <a:solidFill>
                        <a:schemeClr val="tx1"/>
                      </a:solidFill>
                      <a:latin typeface="Calibri" panose="020F0502020204030204" pitchFamily="34" charset="0"/>
                    </a:defRPr>
                  </a:lvl6pPr>
                  <a:lvl7pPr marL="2971800" indent="-228600" eaLnBrk="0" fontAlgn="base" hangingPunct="0">
                    <a:spcBef>
                      <a:spcPct val="50000"/>
                    </a:spcBef>
                    <a:spcAft>
                      <a:spcPct val="0"/>
                    </a:spcAft>
                    <a:defRPr sz="1000" b="1">
                      <a:solidFill>
                        <a:schemeClr val="tx1"/>
                      </a:solidFill>
                      <a:latin typeface="Calibri" panose="020F0502020204030204" pitchFamily="34" charset="0"/>
                    </a:defRPr>
                  </a:lvl7pPr>
                  <a:lvl8pPr marL="3429000" indent="-228600" eaLnBrk="0" fontAlgn="base" hangingPunct="0">
                    <a:spcBef>
                      <a:spcPct val="50000"/>
                    </a:spcBef>
                    <a:spcAft>
                      <a:spcPct val="0"/>
                    </a:spcAft>
                    <a:defRPr sz="1000" b="1">
                      <a:solidFill>
                        <a:schemeClr val="tx1"/>
                      </a:solidFill>
                      <a:latin typeface="Calibri" panose="020F0502020204030204" pitchFamily="34" charset="0"/>
                    </a:defRPr>
                  </a:lvl8pPr>
                  <a:lvl9pPr marL="3886200" indent="-228600" eaLnBrk="0" fontAlgn="base" hangingPunct="0">
                    <a:spcBef>
                      <a:spcPct val="50000"/>
                    </a:spcBef>
                    <a:spcAft>
                      <a:spcPct val="0"/>
                    </a:spcAft>
                    <a:defRPr sz="1000" b="1">
                      <a:solidFill>
                        <a:schemeClr val="tx1"/>
                      </a:solidFill>
                      <a:latin typeface="Calibri" panose="020F0502020204030204" pitchFamily="34" charset="0"/>
                    </a:defRPr>
                  </a:lvl9pPr>
                </a:lstStyle>
                <a:p>
                  <a:pPr eaLnBrk="1" hangingPunct="1">
                    <a:spcBef>
                      <a:spcPct val="0"/>
                    </a:spcBef>
                  </a:pPr>
                  <a:endParaRPr lang="en-US" altLang="en-US" sz="1800" b="0"/>
                </a:p>
              </p:txBody>
            </p:sp>
          </p:grpSp>
        </p:grpSp>
        <p:sp>
          <p:nvSpPr>
            <p:cNvPr id="53300" name="Arc 22"/>
            <p:cNvSpPr>
              <a:spLocks/>
            </p:cNvSpPr>
            <p:nvPr/>
          </p:nvSpPr>
          <p:spPr bwMode="auto">
            <a:xfrm>
              <a:off x="2829" y="1111"/>
              <a:ext cx="81" cy="41"/>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3301" name="Group 23"/>
            <p:cNvGrpSpPr>
              <a:grpSpLocks/>
            </p:cNvGrpSpPr>
            <p:nvPr/>
          </p:nvGrpSpPr>
          <p:grpSpPr bwMode="auto">
            <a:xfrm>
              <a:off x="2746" y="918"/>
              <a:ext cx="255" cy="71"/>
              <a:chOff x="2746" y="918"/>
              <a:chExt cx="255" cy="71"/>
            </a:xfrm>
          </p:grpSpPr>
          <p:sp>
            <p:nvSpPr>
              <p:cNvPr id="53310" name="Freeform 24"/>
              <p:cNvSpPr>
                <a:spLocks/>
              </p:cNvSpPr>
              <p:nvPr/>
            </p:nvSpPr>
            <p:spPr bwMode="auto">
              <a:xfrm>
                <a:off x="2746" y="918"/>
                <a:ext cx="78" cy="66"/>
              </a:xfrm>
              <a:custGeom>
                <a:avLst/>
                <a:gdLst>
                  <a:gd name="T0" fmla="*/ 67 w 78"/>
                  <a:gd name="T1" fmla="*/ 5 h 66"/>
                  <a:gd name="T2" fmla="*/ 59 w 78"/>
                  <a:gd name="T3" fmla="*/ 8 h 66"/>
                  <a:gd name="T4" fmla="*/ 51 w 78"/>
                  <a:gd name="T5" fmla="*/ 12 h 66"/>
                  <a:gd name="T6" fmla="*/ 45 w 78"/>
                  <a:gd name="T7" fmla="*/ 16 h 66"/>
                  <a:gd name="T8" fmla="*/ 40 w 78"/>
                  <a:gd name="T9" fmla="*/ 20 h 66"/>
                  <a:gd name="T10" fmla="*/ 35 w 78"/>
                  <a:gd name="T11" fmla="*/ 28 h 66"/>
                  <a:gd name="T12" fmla="*/ 30 w 78"/>
                  <a:gd name="T13" fmla="*/ 37 h 66"/>
                  <a:gd name="T14" fmla="*/ 26 w 78"/>
                  <a:gd name="T15" fmla="*/ 44 h 66"/>
                  <a:gd name="T16" fmla="*/ 22 w 78"/>
                  <a:gd name="T17" fmla="*/ 49 h 66"/>
                  <a:gd name="T18" fmla="*/ 17 w 78"/>
                  <a:gd name="T19" fmla="*/ 55 h 66"/>
                  <a:gd name="T20" fmla="*/ 0 w 78"/>
                  <a:gd name="T21" fmla="*/ 66 h 66"/>
                  <a:gd name="T22" fmla="*/ 11 w 78"/>
                  <a:gd name="T23" fmla="*/ 63 h 66"/>
                  <a:gd name="T24" fmla="*/ 18 w 78"/>
                  <a:gd name="T25" fmla="*/ 61 h 66"/>
                  <a:gd name="T26" fmla="*/ 25 w 78"/>
                  <a:gd name="T27" fmla="*/ 57 h 66"/>
                  <a:gd name="T28" fmla="*/ 33 w 78"/>
                  <a:gd name="T29" fmla="*/ 50 h 66"/>
                  <a:gd name="T30" fmla="*/ 37 w 78"/>
                  <a:gd name="T31" fmla="*/ 45 h 66"/>
                  <a:gd name="T32" fmla="*/ 43 w 78"/>
                  <a:gd name="T33" fmla="*/ 37 h 66"/>
                  <a:gd name="T34" fmla="*/ 46 w 78"/>
                  <a:gd name="T35" fmla="*/ 30 h 66"/>
                  <a:gd name="T36" fmla="*/ 50 w 78"/>
                  <a:gd name="T37" fmla="*/ 24 h 66"/>
                  <a:gd name="T38" fmla="*/ 55 w 78"/>
                  <a:gd name="T39" fmla="*/ 17 h 66"/>
                  <a:gd name="T40" fmla="*/ 60 w 78"/>
                  <a:gd name="T41" fmla="*/ 14 h 66"/>
                  <a:gd name="T42" fmla="*/ 68 w 78"/>
                  <a:gd name="T43" fmla="*/ 10 h 66"/>
                  <a:gd name="T44" fmla="*/ 74 w 78"/>
                  <a:gd name="T45" fmla="*/ 7 h 66"/>
                  <a:gd name="T46" fmla="*/ 78 w 78"/>
                  <a:gd name="T47" fmla="*/ 0 h 66"/>
                  <a:gd name="T48" fmla="*/ 67 w 78"/>
                  <a:gd name="T49" fmla="*/ 5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
                  <a:gd name="T76" fmla="*/ 0 h 66"/>
                  <a:gd name="T77" fmla="*/ 78 w 78"/>
                  <a:gd name="T78" fmla="*/ 66 h 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 h="66">
                    <a:moveTo>
                      <a:pt x="67" y="5"/>
                    </a:moveTo>
                    <a:lnTo>
                      <a:pt x="59" y="8"/>
                    </a:lnTo>
                    <a:lnTo>
                      <a:pt x="51" y="12"/>
                    </a:lnTo>
                    <a:lnTo>
                      <a:pt x="45" y="16"/>
                    </a:lnTo>
                    <a:lnTo>
                      <a:pt x="40" y="20"/>
                    </a:lnTo>
                    <a:lnTo>
                      <a:pt x="35" y="28"/>
                    </a:lnTo>
                    <a:lnTo>
                      <a:pt x="30" y="37"/>
                    </a:lnTo>
                    <a:lnTo>
                      <a:pt x="26" y="44"/>
                    </a:lnTo>
                    <a:lnTo>
                      <a:pt x="22" y="49"/>
                    </a:lnTo>
                    <a:lnTo>
                      <a:pt x="17" y="55"/>
                    </a:lnTo>
                    <a:lnTo>
                      <a:pt x="0" y="66"/>
                    </a:lnTo>
                    <a:lnTo>
                      <a:pt x="11" y="63"/>
                    </a:lnTo>
                    <a:lnTo>
                      <a:pt x="18" y="61"/>
                    </a:lnTo>
                    <a:lnTo>
                      <a:pt x="25" y="57"/>
                    </a:lnTo>
                    <a:lnTo>
                      <a:pt x="33" y="50"/>
                    </a:lnTo>
                    <a:lnTo>
                      <a:pt x="37" y="45"/>
                    </a:lnTo>
                    <a:lnTo>
                      <a:pt x="43" y="37"/>
                    </a:lnTo>
                    <a:lnTo>
                      <a:pt x="46" y="30"/>
                    </a:lnTo>
                    <a:lnTo>
                      <a:pt x="50" y="24"/>
                    </a:lnTo>
                    <a:lnTo>
                      <a:pt x="55" y="17"/>
                    </a:lnTo>
                    <a:lnTo>
                      <a:pt x="60" y="14"/>
                    </a:lnTo>
                    <a:lnTo>
                      <a:pt x="68" y="10"/>
                    </a:lnTo>
                    <a:lnTo>
                      <a:pt x="74" y="7"/>
                    </a:lnTo>
                    <a:lnTo>
                      <a:pt x="78" y="0"/>
                    </a:lnTo>
                    <a:lnTo>
                      <a:pt x="67" y="5"/>
                    </a:lnTo>
                    <a:close/>
                  </a:path>
                </a:pathLst>
              </a:custGeom>
              <a:solidFill>
                <a:srgbClr val="201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1" name="Freeform 25"/>
              <p:cNvSpPr>
                <a:spLocks/>
              </p:cNvSpPr>
              <p:nvPr/>
            </p:nvSpPr>
            <p:spPr bwMode="auto">
              <a:xfrm>
                <a:off x="2923" y="923"/>
                <a:ext cx="78" cy="66"/>
              </a:xfrm>
              <a:custGeom>
                <a:avLst/>
                <a:gdLst>
                  <a:gd name="T0" fmla="*/ 11 w 78"/>
                  <a:gd name="T1" fmla="*/ 5 h 66"/>
                  <a:gd name="T2" fmla="*/ 20 w 78"/>
                  <a:gd name="T3" fmla="*/ 8 h 66"/>
                  <a:gd name="T4" fmla="*/ 27 w 78"/>
                  <a:gd name="T5" fmla="*/ 11 h 66"/>
                  <a:gd name="T6" fmla="*/ 33 w 78"/>
                  <a:gd name="T7" fmla="*/ 15 h 66"/>
                  <a:gd name="T8" fmla="*/ 38 w 78"/>
                  <a:gd name="T9" fmla="*/ 20 h 66"/>
                  <a:gd name="T10" fmla="*/ 43 w 78"/>
                  <a:gd name="T11" fmla="*/ 28 h 66"/>
                  <a:gd name="T12" fmla="*/ 48 w 78"/>
                  <a:gd name="T13" fmla="*/ 37 h 66"/>
                  <a:gd name="T14" fmla="*/ 52 w 78"/>
                  <a:gd name="T15" fmla="*/ 44 h 66"/>
                  <a:gd name="T16" fmla="*/ 56 w 78"/>
                  <a:gd name="T17" fmla="*/ 49 h 66"/>
                  <a:gd name="T18" fmla="*/ 61 w 78"/>
                  <a:gd name="T19" fmla="*/ 55 h 66"/>
                  <a:gd name="T20" fmla="*/ 78 w 78"/>
                  <a:gd name="T21" fmla="*/ 66 h 66"/>
                  <a:gd name="T22" fmla="*/ 67 w 78"/>
                  <a:gd name="T23" fmla="*/ 63 h 66"/>
                  <a:gd name="T24" fmla="*/ 60 w 78"/>
                  <a:gd name="T25" fmla="*/ 60 h 66"/>
                  <a:gd name="T26" fmla="*/ 53 w 78"/>
                  <a:gd name="T27" fmla="*/ 56 h 66"/>
                  <a:gd name="T28" fmla="*/ 45 w 78"/>
                  <a:gd name="T29" fmla="*/ 50 h 66"/>
                  <a:gd name="T30" fmla="*/ 41 w 78"/>
                  <a:gd name="T31" fmla="*/ 45 h 66"/>
                  <a:gd name="T32" fmla="*/ 35 w 78"/>
                  <a:gd name="T33" fmla="*/ 36 h 66"/>
                  <a:gd name="T34" fmla="*/ 32 w 78"/>
                  <a:gd name="T35" fmla="*/ 30 h 66"/>
                  <a:gd name="T36" fmla="*/ 28 w 78"/>
                  <a:gd name="T37" fmla="*/ 24 h 66"/>
                  <a:gd name="T38" fmla="*/ 23 w 78"/>
                  <a:gd name="T39" fmla="*/ 17 h 66"/>
                  <a:gd name="T40" fmla="*/ 18 w 78"/>
                  <a:gd name="T41" fmla="*/ 14 h 66"/>
                  <a:gd name="T42" fmla="*/ 10 w 78"/>
                  <a:gd name="T43" fmla="*/ 10 h 66"/>
                  <a:gd name="T44" fmla="*/ 4 w 78"/>
                  <a:gd name="T45" fmla="*/ 7 h 66"/>
                  <a:gd name="T46" fmla="*/ 0 w 78"/>
                  <a:gd name="T47" fmla="*/ 0 h 66"/>
                  <a:gd name="T48" fmla="*/ 11 w 78"/>
                  <a:gd name="T49" fmla="*/ 5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
                  <a:gd name="T76" fmla="*/ 0 h 66"/>
                  <a:gd name="T77" fmla="*/ 78 w 78"/>
                  <a:gd name="T78" fmla="*/ 66 h 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 h="66">
                    <a:moveTo>
                      <a:pt x="11" y="5"/>
                    </a:moveTo>
                    <a:lnTo>
                      <a:pt x="20" y="8"/>
                    </a:lnTo>
                    <a:lnTo>
                      <a:pt x="27" y="11"/>
                    </a:lnTo>
                    <a:lnTo>
                      <a:pt x="33" y="15"/>
                    </a:lnTo>
                    <a:lnTo>
                      <a:pt x="38" y="20"/>
                    </a:lnTo>
                    <a:lnTo>
                      <a:pt x="43" y="28"/>
                    </a:lnTo>
                    <a:lnTo>
                      <a:pt x="48" y="37"/>
                    </a:lnTo>
                    <a:lnTo>
                      <a:pt x="52" y="44"/>
                    </a:lnTo>
                    <a:lnTo>
                      <a:pt x="56" y="49"/>
                    </a:lnTo>
                    <a:lnTo>
                      <a:pt x="61" y="55"/>
                    </a:lnTo>
                    <a:lnTo>
                      <a:pt x="78" y="66"/>
                    </a:lnTo>
                    <a:lnTo>
                      <a:pt x="67" y="63"/>
                    </a:lnTo>
                    <a:lnTo>
                      <a:pt x="60" y="60"/>
                    </a:lnTo>
                    <a:lnTo>
                      <a:pt x="53" y="56"/>
                    </a:lnTo>
                    <a:lnTo>
                      <a:pt x="45" y="50"/>
                    </a:lnTo>
                    <a:lnTo>
                      <a:pt x="41" y="45"/>
                    </a:lnTo>
                    <a:lnTo>
                      <a:pt x="35" y="36"/>
                    </a:lnTo>
                    <a:lnTo>
                      <a:pt x="32" y="30"/>
                    </a:lnTo>
                    <a:lnTo>
                      <a:pt x="28" y="24"/>
                    </a:lnTo>
                    <a:lnTo>
                      <a:pt x="23" y="17"/>
                    </a:lnTo>
                    <a:lnTo>
                      <a:pt x="18" y="14"/>
                    </a:lnTo>
                    <a:lnTo>
                      <a:pt x="10" y="10"/>
                    </a:lnTo>
                    <a:lnTo>
                      <a:pt x="4" y="7"/>
                    </a:lnTo>
                    <a:lnTo>
                      <a:pt x="0" y="0"/>
                    </a:lnTo>
                    <a:lnTo>
                      <a:pt x="11" y="5"/>
                    </a:lnTo>
                    <a:close/>
                  </a:path>
                </a:pathLst>
              </a:custGeom>
              <a:solidFill>
                <a:srgbClr val="201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3302" name="Group 26"/>
            <p:cNvGrpSpPr>
              <a:grpSpLocks/>
            </p:cNvGrpSpPr>
            <p:nvPr/>
          </p:nvGrpSpPr>
          <p:grpSpPr bwMode="auto">
            <a:xfrm>
              <a:off x="2691" y="978"/>
              <a:ext cx="371" cy="104"/>
              <a:chOff x="2691" y="978"/>
              <a:chExt cx="371" cy="104"/>
            </a:xfrm>
          </p:grpSpPr>
          <p:grpSp>
            <p:nvGrpSpPr>
              <p:cNvPr id="53304" name="Group 27"/>
              <p:cNvGrpSpPr>
                <a:grpSpLocks/>
              </p:cNvGrpSpPr>
              <p:nvPr/>
            </p:nvGrpSpPr>
            <p:grpSpPr bwMode="auto">
              <a:xfrm>
                <a:off x="2741" y="978"/>
                <a:ext cx="258" cy="104"/>
                <a:chOff x="2741" y="978"/>
                <a:chExt cx="258" cy="104"/>
              </a:xfrm>
            </p:grpSpPr>
            <p:sp>
              <p:nvSpPr>
                <p:cNvPr id="53308" name="Oval 28"/>
                <p:cNvSpPr>
                  <a:spLocks noChangeArrowheads="1"/>
                </p:cNvSpPr>
                <p:nvPr/>
              </p:nvSpPr>
              <p:spPr bwMode="auto">
                <a:xfrm>
                  <a:off x="2895" y="978"/>
                  <a:ext cx="104" cy="104"/>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000" b="1">
                      <a:solidFill>
                        <a:schemeClr val="tx1"/>
                      </a:solidFill>
                      <a:latin typeface="Calibri" panose="020F0502020204030204" pitchFamily="34" charset="0"/>
                    </a:defRPr>
                  </a:lvl1pPr>
                  <a:lvl2pPr marL="742950" indent="-285750" eaLnBrk="0" hangingPunct="0">
                    <a:defRPr sz="1000" b="1">
                      <a:solidFill>
                        <a:schemeClr val="tx1"/>
                      </a:solidFill>
                      <a:latin typeface="Calibri" panose="020F0502020204030204" pitchFamily="34" charset="0"/>
                    </a:defRPr>
                  </a:lvl2pPr>
                  <a:lvl3pPr marL="1143000" indent="-228600" eaLnBrk="0" hangingPunct="0">
                    <a:defRPr sz="1000" b="1">
                      <a:solidFill>
                        <a:schemeClr val="tx1"/>
                      </a:solidFill>
                      <a:latin typeface="Calibri" panose="020F0502020204030204" pitchFamily="34" charset="0"/>
                    </a:defRPr>
                  </a:lvl3pPr>
                  <a:lvl4pPr marL="1600200" indent="-228600" eaLnBrk="0" hangingPunct="0">
                    <a:defRPr sz="1000" b="1">
                      <a:solidFill>
                        <a:schemeClr val="tx1"/>
                      </a:solidFill>
                      <a:latin typeface="Calibri" panose="020F0502020204030204" pitchFamily="34" charset="0"/>
                    </a:defRPr>
                  </a:lvl4pPr>
                  <a:lvl5pPr marL="2057400" indent="-228600" eaLnBrk="0" hangingPunct="0">
                    <a:defRPr sz="1000" b="1">
                      <a:solidFill>
                        <a:schemeClr val="tx1"/>
                      </a:solidFill>
                      <a:latin typeface="Calibri" panose="020F0502020204030204" pitchFamily="34" charset="0"/>
                    </a:defRPr>
                  </a:lvl5pPr>
                  <a:lvl6pPr marL="2514600" indent="-228600" eaLnBrk="0" fontAlgn="base" hangingPunct="0">
                    <a:spcBef>
                      <a:spcPct val="50000"/>
                    </a:spcBef>
                    <a:spcAft>
                      <a:spcPct val="0"/>
                    </a:spcAft>
                    <a:defRPr sz="1000" b="1">
                      <a:solidFill>
                        <a:schemeClr val="tx1"/>
                      </a:solidFill>
                      <a:latin typeface="Calibri" panose="020F0502020204030204" pitchFamily="34" charset="0"/>
                    </a:defRPr>
                  </a:lvl6pPr>
                  <a:lvl7pPr marL="2971800" indent="-228600" eaLnBrk="0" fontAlgn="base" hangingPunct="0">
                    <a:spcBef>
                      <a:spcPct val="50000"/>
                    </a:spcBef>
                    <a:spcAft>
                      <a:spcPct val="0"/>
                    </a:spcAft>
                    <a:defRPr sz="1000" b="1">
                      <a:solidFill>
                        <a:schemeClr val="tx1"/>
                      </a:solidFill>
                      <a:latin typeface="Calibri" panose="020F0502020204030204" pitchFamily="34" charset="0"/>
                    </a:defRPr>
                  </a:lvl7pPr>
                  <a:lvl8pPr marL="3429000" indent="-228600" eaLnBrk="0" fontAlgn="base" hangingPunct="0">
                    <a:spcBef>
                      <a:spcPct val="50000"/>
                    </a:spcBef>
                    <a:spcAft>
                      <a:spcPct val="0"/>
                    </a:spcAft>
                    <a:defRPr sz="1000" b="1">
                      <a:solidFill>
                        <a:schemeClr val="tx1"/>
                      </a:solidFill>
                      <a:latin typeface="Calibri" panose="020F0502020204030204" pitchFamily="34" charset="0"/>
                    </a:defRPr>
                  </a:lvl8pPr>
                  <a:lvl9pPr marL="3886200" indent="-228600" eaLnBrk="0" fontAlgn="base" hangingPunct="0">
                    <a:spcBef>
                      <a:spcPct val="50000"/>
                    </a:spcBef>
                    <a:spcAft>
                      <a:spcPct val="0"/>
                    </a:spcAft>
                    <a:defRPr sz="1000" b="1">
                      <a:solidFill>
                        <a:schemeClr val="tx1"/>
                      </a:solidFill>
                      <a:latin typeface="Calibri" panose="020F0502020204030204" pitchFamily="34" charset="0"/>
                    </a:defRPr>
                  </a:lvl9pPr>
                </a:lstStyle>
                <a:p>
                  <a:pPr eaLnBrk="1" hangingPunct="1">
                    <a:spcBef>
                      <a:spcPct val="0"/>
                    </a:spcBef>
                  </a:pPr>
                  <a:endParaRPr lang="en-US" altLang="en-US" sz="1800" b="0"/>
                </a:p>
              </p:txBody>
            </p:sp>
            <p:sp>
              <p:nvSpPr>
                <p:cNvPr id="53309" name="Oval 29"/>
                <p:cNvSpPr>
                  <a:spLocks noChangeArrowheads="1"/>
                </p:cNvSpPr>
                <p:nvPr/>
              </p:nvSpPr>
              <p:spPr bwMode="auto">
                <a:xfrm>
                  <a:off x="2741" y="978"/>
                  <a:ext cx="104" cy="104"/>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000" b="1">
                      <a:solidFill>
                        <a:schemeClr val="tx1"/>
                      </a:solidFill>
                      <a:latin typeface="Calibri" panose="020F0502020204030204" pitchFamily="34" charset="0"/>
                    </a:defRPr>
                  </a:lvl1pPr>
                  <a:lvl2pPr marL="742950" indent="-285750" eaLnBrk="0" hangingPunct="0">
                    <a:defRPr sz="1000" b="1">
                      <a:solidFill>
                        <a:schemeClr val="tx1"/>
                      </a:solidFill>
                      <a:latin typeface="Calibri" panose="020F0502020204030204" pitchFamily="34" charset="0"/>
                    </a:defRPr>
                  </a:lvl2pPr>
                  <a:lvl3pPr marL="1143000" indent="-228600" eaLnBrk="0" hangingPunct="0">
                    <a:defRPr sz="1000" b="1">
                      <a:solidFill>
                        <a:schemeClr val="tx1"/>
                      </a:solidFill>
                      <a:latin typeface="Calibri" panose="020F0502020204030204" pitchFamily="34" charset="0"/>
                    </a:defRPr>
                  </a:lvl3pPr>
                  <a:lvl4pPr marL="1600200" indent="-228600" eaLnBrk="0" hangingPunct="0">
                    <a:defRPr sz="1000" b="1">
                      <a:solidFill>
                        <a:schemeClr val="tx1"/>
                      </a:solidFill>
                      <a:latin typeface="Calibri" panose="020F0502020204030204" pitchFamily="34" charset="0"/>
                    </a:defRPr>
                  </a:lvl4pPr>
                  <a:lvl5pPr marL="2057400" indent="-228600" eaLnBrk="0" hangingPunct="0">
                    <a:defRPr sz="1000" b="1">
                      <a:solidFill>
                        <a:schemeClr val="tx1"/>
                      </a:solidFill>
                      <a:latin typeface="Calibri" panose="020F0502020204030204" pitchFamily="34" charset="0"/>
                    </a:defRPr>
                  </a:lvl5pPr>
                  <a:lvl6pPr marL="2514600" indent="-228600" eaLnBrk="0" fontAlgn="base" hangingPunct="0">
                    <a:spcBef>
                      <a:spcPct val="50000"/>
                    </a:spcBef>
                    <a:spcAft>
                      <a:spcPct val="0"/>
                    </a:spcAft>
                    <a:defRPr sz="1000" b="1">
                      <a:solidFill>
                        <a:schemeClr val="tx1"/>
                      </a:solidFill>
                      <a:latin typeface="Calibri" panose="020F0502020204030204" pitchFamily="34" charset="0"/>
                    </a:defRPr>
                  </a:lvl6pPr>
                  <a:lvl7pPr marL="2971800" indent="-228600" eaLnBrk="0" fontAlgn="base" hangingPunct="0">
                    <a:spcBef>
                      <a:spcPct val="50000"/>
                    </a:spcBef>
                    <a:spcAft>
                      <a:spcPct val="0"/>
                    </a:spcAft>
                    <a:defRPr sz="1000" b="1">
                      <a:solidFill>
                        <a:schemeClr val="tx1"/>
                      </a:solidFill>
                      <a:latin typeface="Calibri" panose="020F0502020204030204" pitchFamily="34" charset="0"/>
                    </a:defRPr>
                  </a:lvl7pPr>
                  <a:lvl8pPr marL="3429000" indent="-228600" eaLnBrk="0" fontAlgn="base" hangingPunct="0">
                    <a:spcBef>
                      <a:spcPct val="50000"/>
                    </a:spcBef>
                    <a:spcAft>
                      <a:spcPct val="0"/>
                    </a:spcAft>
                    <a:defRPr sz="1000" b="1">
                      <a:solidFill>
                        <a:schemeClr val="tx1"/>
                      </a:solidFill>
                      <a:latin typeface="Calibri" panose="020F0502020204030204" pitchFamily="34" charset="0"/>
                    </a:defRPr>
                  </a:lvl8pPr>
                  <a:lvl9pPr marL="3886200" indent="-228600" eaLnBrk="0" fontAlgn="base" hangingPunct="0">
                    <a:spcBef>
                      <a:spcPct val="50000"/>
                    </a:spcBef>
                    <a:spcAft>
                      <a:spcPct val="0"/>
                    </a:spcAft>
                    <a:defRPr sz="1000" b="1">
                      <a:solidFill>
                        <a:schemeClr val="tx1"/>
                      </a:solidFill>
                      <a:latin typeface="Calibri" panose="020F0502020204030204" pitchFamily="34" charset="0"/>
                    </a:defRPr>
                  </a:lvl9pPr>
                </a:lstStyle>
                <a:p>
                  <a:pPr eaLnBrk="1" hangingPunct="1">
                    <a:spcBef>
                      <a:spcPct val="0"/>
                    </a:spcBef>
                  </a:pPr>
                  <a:endParaRPr lang="en-US" altLang="en-US" sz="1800" b="0"/>
                </a:p>
              </p:txBody>
            </p:sp>
          </p:grpSp>
          <p:sp>
            <p:nvSpPr>
              <p:cNvPr id="53305" name="Arc 30"/>
              <p:cNvSpPr>
                <a:spLocks/>
              </p:cNvSpPr>
              <p:nvPr/>
            </p:nvSpPr>
            <p:spPr bwMode="auto">
              <a:xfrm>
                <a:off x="2846" y="1007"/>
                <a:ext cx="46" cy="29"/>
              </a:xfrm>
              <a:custGeom>
                <a:avLst/>
                <a:gdLst>
                  <a:gd name="T0" fmla="*/ 0 w 34033"/>
                  <a:gd name="T1" fmla="*/ 0 h 21600"/>
                  <a:gd name="T2" fmla="*/ 0 w 34033"/>
                  <a:gd name="T3" fmla="*/ 0 h 21600"/>
                  <a:gd name="T4" fmla="*/ 0 w 34033"/>
                  <a:gd name="T5" fmla="*/ 0 h 21600"/>
                  <a:gd name="T6" fmla="*/ 0 60000 65536"/>
                  <a:gd name="T7" fmla="*/ 0 60000 65536"/>
                  <a:gd name="T8" fmla="*/ 0 60000 65536"/>
                  <a:gd name="T9" fmla="*/ 0 w 34033"/>
                  <a:gd name="T10" fmla="*/ 0 h 21600"/>
                  <a:gd name="T11" fmla="*/ 34033 w 34033"/>
                  <a:gd name="T12" fmla="*/ 21600 h 21600"/>
                </a:gdLst>
                <a:ahLst/>
                <a:cxnLst>
                  <a:cxn ang="T6">
                    <a:pos x="T0" y="T1"/>
                  </a:cxn>
                  <a:cxn ang="T7">
                    <a:pos x="T2" y="T3"/>
                  </a:cxn>
                  <a:cxn ang="T8">
                    <a:pos x="T4" y="T5"/>
                  </a:cxn>
                </a:cxnLst>
                <a:rect l="T9" t="T10" r="T11" b="T12"/>
                <a:pathLst>
                  <a:path w="34033" h="21600" fill="none" extrusionOk="0">
                    <a:moveTo>
                      <a:pt x="0" y="10537"/>
                    </a:moveTo>
                    <a:cubicBezTo>
                      <a:pt x="3896" y="4002"/>
                      <a:pt x="10943" y="-1"/>
                      <a:pt x="18552" y="0"/>
                    </a:cubicBezTo>
                    <a:cubicBezTo>
                      <a:pt x="24383" y="0"/>
                      <a:pt x="29966" y="2357"/>
                      <a:pt x="34033" y="6536"/>
                    </a:cubicBezTo>
                  </a:path>
                  <a:path w="34033" h="21600" stroke="0" extrusionOk="0">
                    <a:moveTo>
                      <a:pt x="0" y="10537"/>
                    </a:moveTo>
                    <a:cubicBezTo>
                      <a:pt x="3896" y="4002"/>
                      <a:pt x="10943" y="-1"/>
                      <a:pt x="18552" y="0"/>
                    </a:cubicBezTo>
                    <a:cubicBezTo>
                      <a:pt x="24383" y="0"/>
                      <a:pt x="29966" y="2357"/>
                      <a:pt x="34033" y="6536"/>
                    </a:cubicBezTo>
                    <a:lnTo>
                      <a:pt x="18552" y="2160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306" name="Line 31"/>
              <p:cNvSpPr>
                <a:spLocks noChangeShapeType="1"/>
              </p:cNvSpPr>
              <p:nvPr/>
            </p:nvSpPr>
            <p:spPr bwMode="auto">
              <a:xfrm>
                <a:off x="2691" y="1005"/>
                <a:ext cx="59" cy="1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07" name="Line 32"/>
              <p:cNvSpPr>
                <a:spLocks noChangeShapeType="1"/>
              </p:cNvSpPr>
              <p:nvPr/>
            </p:nvSpPr>
            <p:spPr bwMode="auto">
              <a:xfrm flipV="1">
                <a:off x="2999" y="989"/>
                <a:ext cx="63" cy="2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303" name="Freeform 33"/>
            <p:cNvSpPr>
              <a:spLocks/>
            </p:cNvSpPr>
            <p:nvPr/>
          </p:nvSpPr>
          <p:spPr bwMode="auto">
            <a:xfrm>
              <a:off x="2862" y="1244"/>
              <a:ext cx="21" cy="3"/>
            </a:xfrm>
            <a:custGeom>
              <a:avLst/>
              <a:gdLst>
                <a:gd name="T0" fmla="*/ 0 w 21"/>
                <a:gd name="T1" fmla="*/ 2 h 3"/>
                <a:gd name="T2" fmla="*/ 8 w 21"/>
                <a:gd name="T3" fmla="*/ 0 h 3"/>
                <a:gd name="T4" fmla="*/ 15 w 21"/>
                <a:gd name="T5" fmla="*/ 2 h 3"/>
                <a:gd name="T6" fmla="*/ 21 w 21"/>
                <a:gd name="T7" fmla="*/ 3 h 3"/>
                <a:gd name="T8" fmla="*/ 0 60000 65536"/>
                <a:gd name="T9" fmla="*/ 0 60000 65536"/>
                <a:gd name="T10" fmla="*/ 0 60000 65536"/>
                <a:gd name="T11" fmla="*/ 0 60000 65536"/>
                <a:gd name="T12" fmla="*/ 0 w 21"/>
                <a:gd name="T13" fmla="*/ 0 h 3"/>
                <a:gd name="T14" fmla="*/ 21 w 21"/>
                <a:gd name="T15" fmla="*/ 3 h 3"/>
              </a:gdLst>
              <a:ahLst/>
              <a:cxnLst>
                <a:cxn ang="T8">
                  <a:pos x="T0" y="T1"/>
                </a:cxn>
                <a:cxn ang="T9">
                  <a:pos x="T2" y="T3"/>
                </a:cxn>
                <a:cxn ang="T10">
                  <a:pos x="T4" y="T5"/>
                </a:cxn>
                <a:cxn ang="T11">
                  <a:pos x="T6" y="T7"/>
                </a:cxn>
              </a:cxnLst>
              <a:rect l="T12" t="T13" r="T14" b="T15"/>
              <a:pathLst>
                <a:path w="21" h="3">
                  <a:moveTo>
                    <a:pt x="0" y="2"/>
                  </a:moveTo>
                  <a:lnTo>
                    <a:pt x="8" y="0"/>
                  </a:lnTo>
                  <a:lnTo>
                    <a:pt x="15" y="2"/>
                  </a:lnTo>
                  <a:lnTo>
                    <a:pt x="21" y="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3252" name="Group 34"/>
          <p:cNvGrpSpPr>
            <a:grpSpLocks/>
          </p:cNvGrpSpPr>
          <p:nvPr/>
        </p:nvGrpSpPr>
        <p:grpSpPr bwMode="auto">
          <a:xfrm>
            <a:off x="4572001" y="2362200"/>
            <a:ext cx="3795713" cy="1919288"/>
            <a:chOff x="3216" y="1536"/>
            <a:chExt cx="2391" cy="1209"/>
          </a:xfrm>
        </p:grpSpPr>
        <p:sp>
          <p:nvSpPr>
            <p:cNvPr id="53265" name="Freeform 35"/>
            <p:cNvSpPr>
              <a:spLocks/>
            </p:cNvSpPr>
            <p:nvPr/>
          </p:nvSpPr>
          <p:spPr bwMode="auto">
            <a:xfrm>
              <a:off x="4104" y="1552"/>
              <a:ext cx="626" cy="1005"/>
            </a:xfrm>
            <a:custGeom>
              <a:avLst/>
              <a:gdLst>
                <a:gd name="T0" fmla="*/ 186 w 626"/>
                <a:gd name="T1" fmla="*/ 15 h 1005"/>
                <a:gd name="T2" fmla="*/ 126 w 626"/>
                <a:gd name="T3" fmla="*/ 9 h 1005"/>
                <a:gd name="T4" fmla="*/ 84 w 626"/>
                <a:gd name="T5" fmla="*/ 3 h 1005"/>
                <a:gd name="T6" fmla="*/ 60 w 626"/>
                <a:gd name="T7" fmla="*/ 0 h 1005"/>
                <a:gd name="T8" fmla="*/ 60 w 626"/>
                <a:gd name="T9" fmla="*/ 156 h 1005"/>
                <a:gd name="T10" fmla="*/ 51 w 626"/>
                <a:gd name="T11" fmla="*/ 294 h 1005"/>
                <a:gd name="T12" fmla="*/ 45 w 626"/>
                <a:gd name="T13" fmla="*/ 327 h 1005"/>
                <a:gd name="T14" fmla="*/ 27 w 626"/>
                <a:gd name="T15" fmla="*/ 528 h 1005"/>
                <a:gd name="T16" fmla="*/ 0 w 626"/>
                <a:gd name="T17" fmla="*/ 647 h 1005"/>
                <a:gd name="T18" fmla="*/ 21 w 626"/>
                <a:gd name="T19" fmla="*/ 845 h 1005"/>
                <a:gd name="T20" fmla="*/ 39 w 626"/>
                <a:gd name="T21" fmla="*/ 951 h 1005"/>
                <a:gd name="T22" fmla="*/ 60 w 626"/>
                <a:gd name="T23" fmla="*/ 978 h 1005"/>
                <a:gd name="T24" fmla="*/ 102 w 626"/>
                <a:gd name="T25" fmla="*/ 981 h 1005"/>
                <a:gd name="T26" fmla="*/ 219 w 626"/>
                <a:gd name="T27" fmla="*/ 993 h 1005"/>
                <a:gd name="T28" fmla="*/ 306 w 626"/>
                <a:gd name="T29" fmla="*/ 1005 h 1005"/>
                <a:gd name="T30" fmla="*/ 434 w 626"/>
                <a:gd name="T31" fmla="*/ 993 h 1005"/>
                <a:gd name="T32" fmla="*/ 560 w 626"/>
                <a:gd name="T33" fmla="*/ 975 h 1005"/>
                <a:gd name="T34" fmla="*/ 608 w 626"/>
                <a:gd name="T35" fmla="*/ 963 h 1005"/>
                <a:gd name="T36" fmla="*/ 605 w 626"/>
                <a:gd name="T37" fmla="*/ 845 h 1005"/>
                <a:gd name="T38" fmla="*/ 626 w 626"/>
                <a:gd name="T39" fmla="*/ 629 h 1005"/>
                <a:gd name="T40" fmla="*/ 620 w 626"/>
                <a:gd name="T41" fmla="*/ 468 h 1005"/>
                <a:gd name="T42" fmla="*/ 596 w 626"/>
                <a:gd name="T43" fmla="*/ 300 h 1005"/>
                <a:gd name="T44" fmla="*/ 554 w 626"/>
                <a:gd name="T45" fmla="*/ 147 h 1005"/>
                <a:gd name="T46" fmla="*/ 539 w 626"/>
                <a:gd name="T47" fmla="*/ 33 h 1005"/>
                <a:gd name="T48" fmla="*/ 533 w 626"/>
                <a:gd name="T49" fmla="*/ 3 h 1005"/>
                <a:gd name="T50" fmla="*/ 431 w 626"/>
                <a:gd name="T51" fmla="*/ 30 h 1005"/>
                <a:gd name="T52" fmla="*/ 374 w 626"/>
                <a:gd name="T53" fmla="*/ 54 h 1005"/>
                <a:gd name="T54" fmla="*/ 288 w 626"/>
                <a:gd name="T55" fmla="*/ 60 h 1005"/>
                <a:gd name="T56" fmla="*/ 222 w 626"/>
                <a:gd name="T57" fmla="*/ 48 h 1005"/>
                <a:gd name="T58" fmla="*/ 186 w 626"/>
                <a:gd name="T59" fmla="*/ 15 h 100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26"/>
                <a:gd name="T91" fmla="*/ 0 h 1005"/>
                <a:gd name="T92" fmla="*/ 626 w 626"/>
                <a:gd name="T93" fmla="*/ 1005 h 100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26" h="1005">
                  <a:moveTo>
                    <a:pt x="186" y="15"/>
                  </a:moveTo>
                  <a:lnTo>
                    <a:pt x="126" y="9"/>
                  </a:lnTo>
                  <a:lnTo>
                    <a:pt x="84" y="3"/>
                  </a:lnTo>
                  <a:lnTo>
                    <a:pt x="60" y="0"/>
                  </a:lnTo>
                  <a:lnTo>
                    <a:pt x="60" y="156"/>
                  </a:lnTo>
                  <a:lnTo>
                    <a:pt x="51" y="294"/>
                  </a:lnTo>
                  <a:lnTo>
                    <a:pt x="45" y="327"/>
                  </a:lnTo>
                  <a:lnTo>
                    <a:pt x="27" y="528"/>
                  </a:lnTo>
                  <a:lnTo>
                    <a:pt x="0" y="647"/>
                  </a:lnTo>
                  <a:lnTo>
                    <a:pt x="21" y="845"/>
                  </a:lnTo>
                  <a:lnTo>
                    <a:pt x="39" y="951"/>
                  </a:lnTo>
                  <a:lnTo>
                    <a:pt x="60" y="978"/>
                  </a:lnTo>
                  <a:lnTo>
                    <a:pt x="102" y="981"/>
                  </a:lnTo>
                  <a:lnTo>
                    <a:pt x="219" y="993"/>
                  </a:lnTo>
                  <a:lnTo>
                    <a:pt x="306" y="1005"/>
                  </a:lnTo>
                  <a:lnTo>
                    <a:pt x="434" y="993"/>
                  </a:lnTo>
                  <a:lnTo>
                    <a:pt x="560" y="975"/>
                  </a:lnTo>
                  <a:lnTo>
                    <a:pt x="608" y="963"/>
                  </a:lnTo>
                  <a:lnTo>
                    <a:pt x="605" y="845"/>
                  </a:lnTo>
                  <a:lnTo>
                    <a:pt x="626" y="629"/>
                  </a:lnTo>
                  <a:lnTo>
                    <a:pt x="620" y="468"/>
                  </a:lnTo>
                  <a:lnTo>
                    <a:pt x="596" y="300"/>
                  </a:lnTo>
                  <a:lnTo>
                    <a:pt x="554" y="147"/>
                  </a:lnTo>
                  <a:lnTo>
                    <a:pt x="539" y="33"/>
                  </a:lnTo>
                  <a:lnTo>
                    <a:pt x="533" y="3"/>
                  </a:lnTo>
                  <a:lnTo>
                    <a:pt x="431" y="30"/>
                  </a:lnTo>
                  <a:lnTo>
                    <a:pt x="374" y="54"/>
                  </a:lnTo>
                  <a:lnTo>
                    <a:pt x="288" y="60"/>
                  </a:lnTo>
                  <a:lnTo>
                    <a:pt x="222" y="48"/>
                  </a:lnTo>
                  <a:lnTo>
                    <a:pt x="186" y="15"/>
                  </a:lnTo>
                  <a:close/>
                </a:path>
              </a:pathLst>
            </a:custGeom>
            <a:solidFill>
              <a:srgbClr val="E0E0E0"/>
            </a:solidFill>
            <a:ln w="12700">
              <a:solidFill>
                <a:srgbClr val="000000"/>
              </a:solidFill>
              <a:prstDash val="solid"/>
              <a:round/>
              <a:headEnd/>
              <a:tailEnd/>
            </a:ln>
          </p:spPr>
          <p:txBody>
            <a:bodyPr/>
            <a:lstStyle/>
            <a:p>
              <a:endParaRPr lang="en-US"/>
            </a:p>
          </p:txBody>
        </p:sp>
        <p:grpSp>
          <p:nvGrpSpPr>
            <p:cNvPr id="53266" name="Group 36"/>
            <p:cNvGrpSpPr>
              <a:grpSpLocks/>
            </p:cNvGrpSpPr>
            <p:nvPr/>
          </p:nvGrpSpPr>
          <p:grpSpPr bwMode="auto">
            <a:xfrm>
              <a:off x="3577" y="1536"/>
              <a:ext cx="774" cy="1203"/>
              <a:chOff x="2041" y="1284"/>
              <a:chExt cx="774" cy="1203"/>
            </a:xfrm>
          </p:grpSpPr>
          <p:grpSp>
            <p:nvGrpSpPr>
              <p:cNvPr id="53289" name="Group 37"/>
              <p:cNvGrpSpPr>
                <a:grpSpLocks/>
              </p:cNvGrpSpPr>
              <p:nvPr/>
            </p:nvGrpSpPr>
            <p:grpSpPr bwMode="auto">
              <a:xfrm>
                <a:off x="2041" y="1284"/>
                <a:ext cx="774" cy="1203"/>
                <a:chOff x="2041" y="1284"/>
                <a:chExt cx="774" cy="1203"/>
              </a:xfrm>
            </p:grpSpPr>
            <p:sp>
              <p:nvSpPr>
                <p:cNvPr id="53292" name="Freeform 38"/>
                <p:cNvSpPr>
                  <a:spLocks/>
                </p:cNvSpPr>
                <p:nvPr/>
              </p:nvSpPr>
              <p:spPr bwMode="auto">
                <a:xfrm>
                  <a:off x="2041" y="1284"/>
                  <a:ext cx="774" cy="1203"/>
                </a:xfrm>
                <a:custGeom>
                  <a:avLst/>
                  <a:gdLst>
                    <a:gd name="T0" fmla="*/ 297 w 774"/>
                    <a:gd name="T1" fmla="*/ 449 h 1203"/>
                    <a:gd name="T2" fmla="*/ 211 w 774"/>
                    <a:gd name="T3" fmla="*/ 422 h 1203"/>
                    <a:gd name="T4" fmla="*/ 74 w 774"/>
                    <a:gd name="T5" fmla="*/ 383 h 1203"/>
                    <a:gd name="T6" fmla="*/ 39 w 774"/>
                    <a:gd name="T7" fmla="*/ 401 h 1203"/>
                    <a:gd name="T8" fmla="*/ 16 w 774"/>
                    <a:gd name="T9" fmla="*/ 431 h 1203"/>
                    <a:gd name="T10" fmla="*/ 3 w 774"/>
                    <a:gd name="T11" fmla="*/ 478 h 1203"/>
                    <a:gd name="T12" fmla="*/ 0 w 774"/>
                    <a:gd name="T13" fmla="*/ 523 h 1203"/>
                    <a:gd name="T14" fmla="*/ 4 w 774"/>
                    <a:gd name="T15" fmla="*/ 575 h 1203"/>
                    <a:gd name="T16" fmla="*/ 104 w 774"/>
                    <a:gd name="T17" fmla="*/ 625 h 1203"/>
                    <a:gd name="T18" fmla="*/ 170 w 774"/>
                    <a:gd name="T19" fmla="*/ 659 h 1203"/>
                    <a:gd name="T20" fmla="*/ 211 w 774"/>
                    <a:gd name="T21" fmla="*/ 679 h 1203"/>
                    <a:gd name="T22" fmla="*/ 295 w 774"/>
                    <a:gd name="T23" fmla="*/ 703 h 1203"/>
                    <a:gd name="T24" fmla="*/ 458 w 774"/>
                    <a:gd name="T25" fmla="*/ 736 h 1203"/>
                    <a:gd name="T26" fmla="*/ 486 w 774"/>
                    <a:gd name="T27" fmla="*/ 719 h 1203"/>
                    <a:gd name="T28" fmla="*/ 516 w 774"/>
                    <a:gd name="T29" fmla="*/ 652 h 1203"/>
                    <a:gd name="T30" fmla="*/ 526 w 774"/>
                    <a:gd name="T31" fmla="*/ 759 h 1203"/>
                    <a:gd name="T32" fmla="*/ 516 w 774"/>
                    <a:gd name="T33" fmla="*/ 850 h 1203"/>
                    <a:gd name="T34" fmla="*/ 515 w 774"/>
                    <a:gd name="T35" fmla="*/ 915 h 1203"/>
                    <a:gd name="T36" fmla="*/ 503 w 774"/>
                    <a:gd name="T37" fmla="*/ 990 h 1203"/>
                    <a:gd name="T38" fmla="*/ 496 w 774"/>
                    <a:gd name="T39" fmla="*/ 1114 h 1203"/>
                    <a:gd name="T40" fmla="*/ 548 w 774"/>
                    <a:gd name="T41" fmla="*/ 1140 h 1203"/>
                    <a:gd name="T42" fmla="*/ 606 w 774"/>
                    <a:gd name="T43" fmla="*/ 1156 h 1203"/>
                    <a:gd name="T44" fmla="*/ 661 w 774"/>
                    <a:gd name="T45" fmla="*/ 1176 h 1203"/>
                    <a:gd name="T46" fmla="*/ 727 w 774"/>
                    <a:gd name="T47" fmla="*/ 1196 h 1203"/>
                    <a:gd name="T48" fmla="*/ 752 w 774"/>
                    <a:gd name="T49" fmla="*/ 1063 h 1203"/>
                    <a:gd name="T50" fmla="*/ 740 w 774"/>
                    <a:gd name="T51" fmla="*/ 991 h 1203"/>
                    <a:gd name="T52" fmla="*/ 736 w 774"/>
                    <a:gd name="T53" fmla="*/ 897 h 1203"/>
                    <a:gd name="T54" fmla="*/ 753 w 774"/>
                    <a:gd name="T55" fmla="*/ 581 h 1203"/>
                    <a:gd name="T56" fmla="*/ 709 w 774"/>
                    <a:gd name="T57" fmla="*/ 33 h 1203"/>
                    <a:gd name="T58" fmla="*/ 586 w 774"/>
                    <a:gd name="T59" fmla="*/ 10 h 1203"/>
                    <a:gd name="T60" fmla="*/ 550 w 774"/>
                    <a:gd name="T61" fmla="*/ 0 h 1203"/>
                    <a:gd name="T62" fmla="*/ 519 w 774"/>
                    <a:gd name="T63" fmla="*/ 2 h 1203"/>
                    <a:gd name="T64" fmla="*/ 490 w 774"/>
                    <a:gd name="T65" fmla="*/ 13 h 1203"/>
                    <a:gd name="T66" fmla="*/ 461 w 774"/>
                    <a:gd name="T67" fmla="*/ 41 h 1203"/>
                    <a:gd name="T68" fmla="*/ 448 w 774"/>
                    <a:gd name="T69" fmla="*/ 77 h 1203"/>
                    <a:gd name="T70" fmla="*/ 443 w 774"/>
                    <a:gd name="T71" fmla="*/ 142 h 1203"/>
                    <a:gd name="T72" fmla="*/ 379 w 774"/>
                    <a:gd name="T73" fmla="*/ 420 h 1203"/>
                    <a:gd name="T74" fmla="*/ 350 w 774"/>
                    <a:gd name="T75" fmla="*/ 450 h 12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74"/>
                    <a:gd name="T115" fmla="*/ 0 h 1203"/>
                    <a:gd name="T116" fmla="*/ 774 w 774"/>
                    <a:gd name="T117" fmla="*/ 1203 h 12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74" h="1203">
                      <a:moveTo>
                        <a:pt x="320" y="450"/>
                      </a:moveTo>
                      <a:lnTo>
                        <a:pt x="297" y="449"/>
                      </a:lnTo>
                      <a:lnTo>
                        <a:pt x="265" y="444"/>
                      </a:lnTo>
                      <a:lnTo>
                        <a:pt x="211" y="422"/>
                      </a:lnTo>
                      <a:lnTo>
                        <a:pt x="92" y="380"/>
                      </a:lnTo>
                      <a:lnTo>
                        <a:pt x="74" y="383"/>
                      </a:lnTo>
                      <a:lnTo>
                        <a:pt x="57" y="390"/>
                      </a:lnTo>
                      <a:lnTo>
                        <a:pt x="39" y="401"/>
                      </a:lnTo>
                      <a:lnTo>
                        <a:pt x="27" y="413"/>
                      </a:lnTo>
                      <a:lnTo>
                        <a:pt x="16" y="431"/>
                      </a:lnTo>
                      <a:lnTo>
                        <a:pt x="9" y="451"/>
                      </a:lnTo>
                      <a:lnTo>
                        <a:pt x="3" y="478"/>
                      </a:lnTo>
                      <a:lnTo>
                        <a:pt x="1" y="500"/>
                      </a:lnTo>
                      <a:lnTo>
                        <a:pt x="0" y="523"/>
                      </a:lnTo>
                      <a:lnTo>
                        <a:pt x="1" y="550"/>
                      </a:lnTo>
                      <a:lnTo>
                        <a:pt x="4" y="575"/>
                      </a:lnTo>
                      <a:lnTo>
                        <a:pt x="9" y="596"/>
                      </a:lnTo>
                      <a:lnTo>
                        <a:pt x="104" y="625"/>
                      </a:lnTo>
                      <a:lnTo>
                        <a:pt x="144" y="644"/>
                      </a:lnTo>
                      <a:lnTo>
                        <a:pt x="170" y="659"/>
                      </a:lnTo>
                      <a:lnTo>
                        <a:pt x="192" y="671"/>
                      </a:lnTo>
                      <a:lnTo>
                        <a:pt x="211" y="679"/>
                      </a:lnTo>
                      <a:lnTo>
                        <a:pt x="239" y="687"/>
                      </a:lnTo>
                      <a:lnTo>
                        <a:pt x="295" y="703"/>
                      </a:lnTo>
                      <a:lnTo>
                        <a:pt x="389" y="724"/>
                      </a:lnTo>
                      <a:lnTo>
                        <a:pt x="458" y="736"/>
                      </a:lnTo>
                      <a:lnTo>
                        <a:pt x="475" y="731"/>
                      </a:lnTo>
                      <a:lnTo>
                        <a:pt x="486" y="719"/>
                      </a:lnTo>
                      <a:lnTo>
                        <a:pt x="494" y="700"/>
                      </a:lnTo>
                      <a:lnTo>
                        <a:pt x="516" y="652"/>
                      </a:lnTo>
                      <a:lnTo>
                        <a:pt x="521" y="682"/>
                      </a:lnTo>
                      <a:lnTo>
                        <a:pt x="526" y="759"/>
                      </a:lnTo>
                      <a:lnTo>
                        <a:pt x="523" y="819"/>
                      </a:lnTo>
                      <a:lnTo>
                        <a:pt x="516" y="850"/>
                      </a:lnTo>
                      <a:lnTo>
                        <a:pt x="515" y="883"/>
                      </a:lnTo>
                      <a:lnTo>
                        <a:pt x="515" y="915"/>
                      </a:lnTo>
                      <a:lnTo>
                        <a:pt x="511" y="954"/>
                      </a:lnTo>
                      <a:lnTo>
                        <a:pt x="503" y="990"/>
                      </a:lnTo>
                      <a:lnTo>
                        <a:pt x="481" y="1096"/>
                      </a:lnTo>
                      <a:lnTo>
                        <a:pt x="496" y="1114"/>
                      </a:lnTo>
                      <a:lnTo>
                        <a:pt x="517" y="1128"/>
                      </a:lnTo>
                      <a:lnTo>
                        <a:pt x="548" y="1140"/>
                      </a:lnTo>
                      <a:lnTo>
                        <a:pt x="580" y="1147"/>
                      </a:lnTo>
                      <a:lnTo>
                        <a:pt x="606" y="1156"/>
                      </a:lnTo>
                      <a:lnTo>
                        <a:pt x="635" y="1166"/>
                      </a:lnTo>
                      <a:lnTo>
                        <a:pt x="661" y="1176"/>
                      </a:lnTo>
                      <a:lnTo>
                        <a:pt x="690" y="1185"/>
                      </a:lnTo>
                      <a:lnTo>
                        <a:pt x="727" y="1196"/>
                      </a:lnTo>
                      <a:lnTo>
                        <a:pt x="774" y="1203"/>
                      </a:lnTo>
                      <a:lnTo>
                        <a:pt x="752" y="1063"/>
                      </a:lnTo>
                      <a:lnTo>
                        <a:pt x="744" y="1018"/>
                      </a:lnTo>
                      <a:lnTo>
                        <a:pt x="740" y="991"/>
                      </a:lnTo>
                      <a:lnTo>
                        <a:pt x="739" y="961"/>
                      </a:lnTo>
                      <a:lnTo>
                        <a:pt x="736" y="897"/>
                      </a:lnTo>
                      <a:lnTo>
                        <a:pt x="738" y="808"/>
                      </a:lnTo>
                      <a:lnTo>
                        <a:pt x="753" y="581"/>
                      </a:lnTo>
                      <a:lnTo>
                        <a:pt x="744" y="227"/>
                      </a:lnTo>
                      <a:lnTo>
                        <a:pt x="709" y="33"/>
                      </a:lnTo>
                      <a:lnTo>
                        <a:pt x="618" y="17"/>
                      </a:lnTo>
                      <a:lnTo>
                        <a:pt x="586" y="10"/>
                      </a:lnTo>
                      <a:lnTo>
                        <a:pt x="564" y="3"/>
                      </a:lnTo>
                      <a:lnTo>
                        <a:pt x="550" y="0"/>
                      </a:lnTo>
                      <a:lnTo>
                        <a:pt x="533" y="0"/>
                      </a:lnTo>
                      <a:lnTo>
                        <a:pt x="519" y="2"/>
                      </a:lnTo>
                      <a:lnTo>
                        <a:pt x="505" y="6"/>
                      </a:lnTo>
                      <a:lnTo>
                        <a:pt x="490" y="13"/>
                      </a:lnTo>
                      <a:lnTo>
                        <a:pt x="475" y="25"/>
                      </a:lnTo>
                      <a:lnTo>
                        <a:pt x="461" y="41"/>
                      </a:lnTo>
                      <a:lnTo>
                        <a:pt x="453" y="56"/>
                      </a:lnTo>
                      <a:lnTo>
                        <a:pt x="448" y="77"/>
                      </a:lnTo>
                      <a:lnTo>
                        <a:pt x="448" y="105"/>
                      </a:lnTo>
                      <a:lnTo>
                        <a:pt x="443" y="142"/>
                      </a:lnTo>
                      <a:lnTo>
                        <a:pt x="427" y="222"/>
                      </a:lnTo>
                      <a:lnTo>
                        <a:pt x="379" y="420"/>
                      </a:lnTo>
                      <a:lnTo>
                        <a:pt x="372" y="447"/>
                      </a:lnTo>
                      <a:lnTo>
                        <a:pt x="350" y="450"/>
                      </a:lnTo>
                      <a:lnTo>
                        <a:pt x="320" y="450"/>
                      </a:lnTo>
                      <a:close/>
                    </a:path>
                  </a:pathLst>
                </a:custGeom>
                <a:solidFill>
                  <a:srgbClr val="808080"/>
                </a:solidFill>
                <a:ln w="12700">
                  <a:solidFill>
                    <a:srgbClr val="000000"/>
                  </a:solidFill>
                  <a:prstDash val="solid"/>
                  <a:round/>
                  <a:headEnd/>
                  <a:tailEnd/>
                </a:ln>
              </p:spPr>
              <p:txBody>
                <a:bodyPr/>
                <a:lstStyle/>
                <a:p>
                  <a:endParaRPr lang="en-US"/>
                </a:p>
              </p:txBody>
            </p:sp>
            <p:sp>
              <p:nvSpPr>
                <p:cNvPr id="53293" name="Freeform 39"/>
                <p:cNvSpPr>
                  <a:spLocks/>
                </p:cNvSpPr>
                <p:nvPr/>
              </p:nvSpPr>
              <p:spPr bwMode="auto">
                <a:xfrm>
                  <a:off x="2563" y="1606"/>
                  <a:ext cx="84" cy="323"/>
                </a:xfrm>
                <a:custGeom>
                  <a:avLst/>
                  <a:gdLst>
                    <a:gd name="T0" fmla="*/ 0 w 84"/>
                    <a:gd name="T1" fmla="*/ 323 h 323"/>
                    <a:gd name="T2" fmla="*/ 30 w 84"/>
                    <a:gd name="T3" fmla="*/ 216 h 323"/>
                    <a:gd name="T4" fmla="*/ 60 w 84"/>
                    <a:gd name="T5" fmla="*/ 108 h 323"/>
                    <a:gd name="T6" fmla="*/ 54 w 84"/>
                    <a:gd name="T7" fmla="*/ 18 h 323"/>
                    <a:gd name="T8" fmla="*/ 84 w 84"/>
                    <a:gd name="T9" fmla="*/ 0 h 323"/>
                    <a:gd name="T10" fmla="*/ 0 60000 65536"/>
                    <a:gd name="T11" fmla="*/ 0 60000 65536"/>
                    <a:gd name="T12" fmla="*/ 0 60000 65536"/>
                    <a:gd name="T13" fmla="*/ 0 60000 65536"/>
                    <a:gd name="T14" fmla="*/ 0 60000 65536"/>
                    <a:gd name="T15" fmla="*/ 0 w 84"/>
                    <a:gd name="T16" fmla="*/ 0 h 323"/>
                    <a:gd name="T17" fmla="*/ 84 w 84"/>
                    <a:gd name="T18" fmla="*/ 323 h 323"/>
                  </a:gdLst>
                  <a:ahLst/>
                  <a:cxnLst>
                    <a:cxn ang="T10">
                      <a:pos x="T0" y="T1"/>
                    </a:cxn>
                    <a:cxn ang="T11">
                      <a:pos x="T2" y="T3"/>
                    </a:cxn>
                    <a:cxn ang="T12">
                      <a:pos x="T4" y="T5"/>
                    </a:cxn>
                    <a:cxn ang="T13">
                      <a:pos x="T6" y="T7"/>
                    </a:cxn>
                    <a:cxn ang="T14">
                      <a:pos x="T8" y="T9"/>
                    </a:cxn>
                  </a:cxnLst>
                  <a:rect l="T15" t="T16" r="T17" b="T18"/>
                  <a:pathLst>
                    <a:path w="84" h="323">
                      <a:moveTo>
                        <a:pt x="0" y="323"/>
                      </a:moveTo>
                      <a:lnTo>
                        <a:pt x="30" y="216"/>
                      </a:lnTo>
                      <a:lnTo>
                        <a:pt x="60" y="108"/>
                      </a:lnTo>
                      <a:lnTo>
                        <a:pt x="54" y="18"/>
                      </a:lnTo>
                      <a:lnTo>
                        <a:pt x="84"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3290" name="Freeform 40"/>
              <p:cNvSpPr>
                <a:spLocks/>
              </p:cNvSpPr>
              <p:nvPr/>
            </p:nvSpPr>
            <p:spPr bwMode="auto">
              <a:xfrm>
                <a:off x="2415" y="1732"/>
                <a:ext cx="70" cy="66"/>
              </a:xfrm>
              <a:custGeom>
                <a:avLst/>
                <a:gdLst>
                  <a:gd name="T0" fmla="*/ 0 w 70"/>
                  <a:gd name="T1" fmla="*/ 2 h 66"/>
                  <a:gd name="T2" fmla="*/ 33 w 70"/>
                  <a:gd name="T3" fmla="*/ 0 h 66"/>
                  <a:gd name="T4" fmla="*/ 51 w 70"/>
                  <a:gd name="T5" fmla="*/ 8 h 66"/>
                  <a:gd name="T6" fmla="*/ 64 w 70"/>
                  <a:gd name="T7" fmla="*/ 24 h 66"/>
                  <a:gd name="T8" fmla="*/ 70 w 70"/>
                  <a:gd name="T9" fmla="*/ 48 h 66"/>
                  <a:gd name="T10" fmla="*/ 69 w 70"/>
                  <a:gd name="T11" fmla="*/ 66 h 66"/>
                  <a:gd name="T12" fmla="*/ 0 60000 65536"/>
                  <a:gd name="T13" fmla="*/ 0 60000 65536"/>
                  <a:gd name="T14" fmla="*/ 0 60000 65536"/>
                  <a:gd name="T15" fmla="*/ 0 60000 65536"/>
                  <a:gd name="T16" fmla="*/ 0 60000 65536"/>
                  <a:gd name="T17" fmla="*/ 0 60000 65536"/>
                  <a:gd name="T18" fmla="*/ 0 w 70"/>
                  <a:gd name="T19" fmla="*/ 0 h 66"/>
                  <a:gd name="T20" fmla="*/ 70 w 70"/>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70" h="66">
                    <a:moveTo>
                      <a:pt x="0" y="2"/>
                    </a:moveTo>
                    <a:lnTo>
                      <a:pt x="33" y="0"/>
                    </a:lnTo>
                    <a:lnTo>
                      <a:pt x="51" y="8"/>
                    </a:lnTo>
                    <a:lnTo>
                      <a:pt x="64" y="24"/>
                    </a:lnTo>
                    <a:lnTo>
                      <a:pt x="70" y="48"/>
                    </a:lnTo>
                    <a:lnTo>
                      <a:pt x="69" y="6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291" name="Freeform 41"/>
              <p:cNvSpPr>
                <a:spLocks/>
              </p:cNvSpPr>
              <p:nvPr/>
            </p:nvSpPr>
            <p:spPr bwMode="auto">
              <a:xfrm>
                <a:off x="2650" y="1318"/>
                <a:ext cx="162" cy="934"/>
              </a:xfrm>
              <a:custGeom>
                <a:avLst/>
                <a:gdLst>
                  <a:gd name="T0" fmla="*/ 99 w 162"/>
                  <a:gd name="T1" fmla="*/ 0 h 934"/>
                  <a:gd name="T2" fmla="*/ 74 w 162"/>
                  <a:gd name="T3" fmla="*/ 62 h 934"/>
                  <a:gd name="T4" fmla="*/ 64 w 162"/>
                  <a:gd name="T5" fmla="*/ 85 h 934"/>
                  <a:gd name="T6" fmla="*/ 54 w 162"/>
                  <a:gd name="T7" fmla="*/ 105 h 934"/>
                  <a:gd name="T8" fmla="*/ 36 w 162"/>
                  <a:gd name="T9" fmla="*/ 131 h 934"/>
                  <a:gd name="T10" fmla="*/ 22 w 162"/>
                  <a:gd name="T11" fmla="*/ 147 h 934"/>
                  <a:gd name="T12" fmla="*/ 0 w 162"/>
                  <a:gd name="T13" fmla="*/ 171 h 934"/>
                  <a:gd name="T14" fmla="*/ 75 w 162"/>
                  <a:gd name="T15" fmla="*/ 174 h 934"/>
                  <a:gd name="T16" fmla="*/ 24 w 162"/>
                  <a:gd name="T17" fmla="*/ 243 h 934"/>
                  <a:gd name="T18" fmla="*/ 52 w 162"/>
                  <a:gd name="T19" fmla="*/ 313 h 934"/>
                  <a:gd name="T20" fmla="*/ 63 w 162"/>
                  <a:gd name="T21" fmla="*/ 343 h 934"/>
                  <a:gd name="T22" fmla="*/ 72 w 162"/>
                  <a:gd name="T23" fmla="*/ 375 h 934"/>
                  <a:gd name="T24" fmla="*/ 80 w 162"/>
                  <a:gd name="T25" fmla="*/ 415 h 934"/>
                  <a:gd name="T26" fmla="*/ 95 w 162"/>
                  <a:gd name="T27" fmla="*/ 509 h 934"/>
                  <a:gd name="T28" fmla="*/ 102 w 162"/>
                  <a:gd name="T29" fmla="*/ 561 h 934"/>
                  <a:gd name="T30" fmla="*/ 106 w 162"/>
                  <a:gd name="T31" fmla="*/ 615 h 934"/>
                  <a:gd name="T32" fmla="*/ 108 w 162"/>
                  <a:gd name="T33" fmla="*/ 656 h 934"/>
                  <a:gd name="T34" fmla="*/ 108 w 162"/>
                  <a:gd name="T35" fmla="*/ 770 h 934"/>
                  <a:gd name="T36" fmla="*/ 110 w 162"/>
                  <a:gd name="T37" fmla="*/ 801 h 934"/>
                  <a:gd name="T38" fmla="*/ 115 w 162"/>
                  <a:gd name="T39" fmla="*/ 842 h 934"/>
                  <a:gd name="T40" fmla="*/ 128 w 162"/>
                  <a:gd name="T41" fmla="*/ 934 h 934"/>
                  <a:gd name="T42" fmla="*/ 144 w 162"/>
                  <a:gd name="T43" fmla="*/ 713 h 934"/>
                  <a:gd name="T44" fmla="*/ 149 w 162"/>
                  <a:gd name="T45" fmla="*/ 656 h 934"/>
                  <a:gd name="T46" fmla="*/ 156 w 162"/>
                  <a:gd name="T47" fmla="*/ 575 h 934"/>
                  <a:gd name="T48" fmla="*/ 159 w 162"/>
                  <a:gd name="T49" fmla="*/ 532 h 934"/>
                  <a:gd name="T50" fmla="*/ 161 w 162"/>
                  <a:gd name="T51" fmla="*/ 490 h 934"/>
                  <a:gd name="T52" fmla="*/ 161 w 162"/>
                  <a:gd name="T53" fmla="*/ 435 h 934"/>
                  <a:gd name="T54" fmla="*/ 162 w 162"/>
                  <a:gd name="T55" fmla="*/ 373 h 934"/>
                  <a:gd name="T56" fmla="*/ 162 w 162"/>
                  <a:gd name="T57" fmla="*/ 312 h 934"/>
                  <a:gd name="T58" fmla="*/ 161 w 162"/>
                  <a:gd name="T59" fmla="*/ 275 h 934"/>
                  <a:gd name="T60" fmla="*/ 157 w 162"/>
                  <a:gd name="T61" fmla="*/ 212 h 934"/>
                  <a:gd name="T62" fmla="*/ 155 w 162"/>
                  <a:gd name="T63" fmla="*/ 179 h 934"/>
                  <a:gd name="T64" fmla="*/ 150 w 162"/>
                  <a:gd name="T65" fmla="*/ 141 h 934"/>
                  <a:gd name="T66" fmla="*/ 145 w 162"/>
                  <a:gd name="T67" fmla="*/ 119 h 934"/>
                  <a:gd name="T68" fmla="*/ 139 w 162"/>
                  <a:gd name="T69" fmla="*/ 95 h 934"/>
                  <a:gd name="T70" fmla="*/ 133 w 162"/>
                  <a:gd name="T71" fmla="*/ 76 h 934"/>
                  <a:gd name="T72" fmla="*/ 127 w 162"/>
                  <a:gd name="T73" fmla="*/ 57 h 934"/>
                  <a:gd name="T74" fmla="*/ 99 w 162"/>
                  <a:gd name="T75" fmla="*/ 0 h 9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2"/>
                  <a:gd name="T115" fmla="*/ 0 h 934"/>
                  <a:gd name="T116" fmla="*/ 162 w 162"/>
                  <a:gd name="T117" fmla="*/ 934 h 9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2" h="934">
                    <a:moveTo>
                      <a:pt x="99" y="0"/>
                    </a:moveTo>
                    <a:lnTo>
                      <a:pt x="74" y="62"/>
                    </a:lnTo>
                    <a:lnTo>
                      <a:pt x="64" y="85"/>
                    </a:lnTo>
                    <a:lnTo>
                      <a:pt x="54" y="105"/>
                    </a:lnTo>
                    <a:lnTo>
                      <a:pt x="36" y="131"/>
                    </a:lnTo>
                    <a:lnTo>
                      <a:pt x="22" y="147"/>
                    </a:lnTo>
                    <a:lnTo>
                      <a:pt x="0" y="171"/>
                    </a:lnTo>
                    <a:lnTo>
                      <a:pt x="75" y="174"/>
                    </a:lnTo>
                    <a:lnTo>
                      <a:pt x="24" y="243"/>
                    </a:lnTo>
                    <a:lnTo>
                      <a:pt x="52" y="313"/>
                    </a:lnTo>
                    <a:lnTo>
                      <a:pt x="63" y="343"/>
                    </a:lnTo>
                    <a:lnTo>
                      <a:pt x="72" y="375"/>
                    </a:lnTo>
                    <a:lnTo>
                      <a:pt x="80" y="415"/>
                    </a:lnTo>
                    <a:lnTo>
                      <a:pt x="95" y="509"/>
                    </a:lnTo>
                    <a:lnTo>
                      <a:pt x="102" y="561"/>
                    </a:lnTo>
                    <a:lnTo>
                      <a:pt x="106" y="615"/>
                    </a:lnTo>
                    <a:lnTo>
                      <a:pt x="108" y="656"/>
                    </a:lnTo>
                    <a:lnTo>
                      <a:pt x="108" y="770"/>
                    </a:lnTo>
                    <a:lnTo>
                      <a:pt x="110" y="801"/>
                    </a:lnTo>
                    <a:lnTo>
                      <a:pt x="115" y="842"/>
                    </a:lnTo>
                    <a:lnTo>
                      <a:pt x="128" y="934"/>
                    </a:lnTo>
                    <a:lnTo>
                      <a:pt x="144" y="713"/>
                    </a:lnTo>
                    <a:lnTo>
                      <a:pt x="149" y="656"/>
                    </a:lnTo>
                    <a:lnTo>
                      <a:pt x="156" y="575"/>
                    </a:lnTo>
                    <a:lnTo>
                      <a:pt x="159" y="532"/>
                    </a:lnTo>
                    <a:lnTo>
                      <a:pt x="161" y="490"/>
                    </a:lnTo>
                    <a:lnTo>
                      <a:pt x="161" y="435"/>
                    </a:lnTo>
                    <a:lnTo>
                      <a:pt x="162" y="373"/>
                    </a:lnTo>
                    <a:lnTo>
                      <a:pt x="162" y="312"/>
                    </a:lnTo>
                    <a:lnTo>
                      <a:pt x="161" y="275"/>
                    </a:lnTo>
                    <a:lnTo>
                      <a:pt x="157" y="212"/>
                    </a:lnTo>
                    <a:lnTo>
                      <a:pt x="155" y="179"/>
                    </a:lnTo>
                    <a:lnTo>
                      <a:pt x="150" y="141"/>
                    </a:lnTo>
                    <a:lnTo>
                      <a:pt x="145" y="119"/>
                    </a:lnTo>
                    <a:lnTo>
                      <a:pt x="139" y="95"/>
                    </a:lnTo>
                    <a:lnTo>
                      <a:pt x="133" y="76"/>
                    </a:lnTo>
                    <a:lnTo>
                      <a:pt x="127" y="57"/>
                    </a:lnTo>
                    <a:lnTo>
                      <a:pt x="99" y="0"/>
                    </a:lnTo>
                    <a:close/>
                  </a:path>
                </a:pathLst>
              </a:custGeom>
              <a:solidFill>
                <a:srgbClr val="808080"/>
              </a:solidFill>
              <a:ln w="12700">
                <a:solidFill>
                  <a:srgbClr val="000000"/>
                </a:solidFill>
                <a:prstDash val="solid"/>
                <a:round/>
                <a:headEnd/>
                <a:tailEnd/>
              </a:ln>
            </p:spPr>
            <p:txBody>
              <a:bodyPr/>
              <a:lstStyle/>
              <a:p>
                <a:endParaRPr lang="en-US"/>
              </a:p>
            </p:txBody>
          </p:sp>
        </p:grpSp>
        <p:sp>
          <p:nvSpPr>
            <p:cNvPr id="53267" name="Arc 42"/>
            <p:cNvSpPr>
              <a:spLocks/>
            </p:cNvSpPr>
            <p:nvPr/>
          </p:nvSpPr>
          <p:spPr bwMode="auto">
            <a:xfrm>
              <a:off x="4371" y="1588"/>
              <a:ext cx="71" cy="66"/>
            </a:xfrm>
            <a:custGeom>
              <a:avLst/>
              <a:gdLst>
                <a:gd name="T0" fmla="*/ 0 w 43200"/>
                <a:gd name="T1" fmla="*/ 0 h 31858"/>
                <a:gd name="T2" fmla="*/ 0 w 43200"/>
                <a:gd name="T3" fmla="*/ 0 h 31858"/>
                <a:gd name="T4" fmla="*/ 0 w 43200"/>
                <a:gd name="T5" fmla="*/ 0 h 31858"/>
                <a:gd name="T6" fmla="*/ 0 60000 65536"/>
                <a:gd name="T7" fmla="*/ 0 60000 65536"/>
                <a:gd name="T8" fmla="*/ 0 60000 65536"/>
                <a:gd name="T9" fmla="*/ 0 w 43200"/>
                <a:gd name="T10" fmla="*/ 0 h 31858"/>
                <a:gd name="T11" fmla="*/ 43200 w 43200"/>
                <a:gd name="T12" fmla="*/ 31858 h 31858"/>
              </a:gdLst>
              <a:ahLst/>
              <a:cxnLst>
                <a:cxn ang="T6">
                  <a:pos x="T0" y="T1"/>
                </a:cxn>
                <a:cxn ang="T7">
                  <a:pos x="T2" y="T3"/>
                </a:cxn>
                <a:cxn ang="T8">
                  <a:pos x="T4" y="T5"/>
                </a:cxn>
              </a:cxnLst>
              <a:rect l="T9" t="T10" r="T11" b="T12"/>
              <a:pathLst>
                <a:path w="43200" h="31858" fill="none" extrusionOk="0">
                  <a:moveTo>
                    <a:pt x="40608" y="0"/>
                  </a:moveTo>
                  <a:cubicBezTo>
                    <a:pt x="42309" y="3151"/>
                    <a:pt x="43200" y="6676"/>
                    <a:pt x="43200" y="10258"/>
                  </a:cubicBezTo>
                  <a:cubicBezTo>
                    <a:pt x="43200" y="22187"/>
                    <a:pt x="33529" y="31858"/>
                    <a:pt x="21600" y="31858"/>
                  </a:cubicBezTo>
                  <a:cubicBezTo>
                    <a:pt x="9670" y="31858"/>
                    <a:pt x="0" y="22187"/>
                    <a:pt x="0" y="10258"/>
                  </a:cubicBezTo>
                  <a:cubicBezTo>
                    <a:pt x="-1" y="7783"/>
                    <a:pt x="425" y="5328"/>
                    <a:pt x="1256" y="2997"/>
                  </a:cubicBezTo>
                </a:path>
                <a:path w="43200" h="31858" stroke="0" extrusionOk="0">
                  <a:moveTo>
                    <a:pt x="40608" y="0"/>
                  </a:moveTo>
                  <a:cubicBezTo>
                    <a:pt x="42309" y="3151"/>
                    <a:pt x="43200" y="6676"/>
                    <a:pt x="43200" y="10258"/>
                  </a:cubicBezTo>
                  <a:cubicBezTo>
                    <a:pt x="43200" y="22187"/>
                    <a:pt x="33529" y="31858"/>
                    <a:pt x="21600" y="31858"/>
                  </a:cubicBezTo>
                  <a:cubicBezTo>
                    <a:pt x="9670" y="31858"/>
                    <a:pt x="0" y="22187"/>
                    <a:pt x="0" y="10258"/>
                  </a:cubicBezTo>
                  <a:cubicBezTo>
                    <a:pt x="-1" y="7783"/>
                    <a:pt x="425" y="5328"/>
                    <a:pt x="1256" y="2997"/>
                  </a:cubicBezTo>
                  <a:lnTo>
                    <a:pt x="21600" y="10258"/>
                  </a:lnTo>
                  <a:close/>
                </a:path>
              </a:pathLst>
            </a:custGeom>
            <a:solidFill>
              <a:srgbClr val="E00000"/>
            </a:solidFill>
            <a:ln w="12700">
              <a:solidFill>
                <a:srgbClr val="000000"/>
              </a:solidFill>
              <a:round/>
              <a:headEnd/>
              <a:tailEnd/>
            </a:ln>
          </p:spPr>
          <p:txBody>
            <a:bodyPr/>
            <a:lstStyle/>
            <a:p>
              <a:endParaRPr lang="en-US"/>
            </a:p>
          </p:txBody>
        </p:sp>
        <p:sp>
          <p:nvSpPr>
            <p:cNvPr id="53268" name="Freeform 43"/>
            <p:cNvSpPr>
              <a:spLocks/>
            </p:cNvSpPr>
            <p:nvPr/>
          </p:nvSpPr>
          <p:spPr bwMode="auto">
            <a:xfrm>
              <a:off x="4286" y="1542"/>
              <a:ext cx="243" cy="144"/>
            </a:xfrm>
            <a:custGeom>
              <a:avLst/>
              <a:gdLst>
                <a:gd name="T0" fmla="*/ 23 w 243"/>
                <a:gd name="T1" fmla="*/ 0 h 144"/>
                <a:gd name="T2" fmla="*/ 121 w 243"/>
                <a:gd name="T3" fmla="*/ 62 h 144"/>
                <a:gd name="T4" fmla="*/ 225 w 243"/>
                <a:gd name="T5" fmla="*/ 0 h 144"/>
                <a:gd name="T6" fmla="*/ 243 w 243"/>
                <a:gd name="T7" fmla="*/ 30 h 144"/>
                <a:gd name="T8" fmla="*/ 175 w 243"/>
                <a:gd name="T9" fmla="*/ 144 h 144"/>
                <a:gd name="T10" fmla="*/ 121 w 243"/>
                <a:gd name="T11" fmla="*/ 66 h 144"/>
                <a:gd name="T12" fmla="*/ 69 w 243"/>
                <a:gd name="T13" fmla="*/ 143 h 144"/>
                <a:gd name="T14" fmla="*/ 0 w 243"/>
                <a:gd name="T15" fmla="*/ 29 h 144"/>
                <a:gd name="T16" fmla="*/ 23 w 243"/>
                <a:gd name="T17" fmla="*/ 0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3"/>
                <a:gd name="T28" fmla="*/ 0 h 144"/>
                <a:gd name="T29" fmla="*/ 243 w 243"/>
                <a:gd name="T30" fmla="*/ 144 h 1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3" h="144">
                  <a:moveTo>
                    <a:pt x="23" y="0"/>
                  </a:moveTo>
                  <a:lnTo>
                    <a:pt x="121" y="62"/>
                  </a:lnTo>
                  <a:lnTo>
                    <a:pt x="225" y="0"/>
                  </a:lnTo>
                  <a:lnTo>
                    <a:pt x="243" y="30"/>
                  </a:lnTo>
                  <a:lnTo>
                    <a:pt x="175" y="144"/>
                  </a:lnTo>
                  <a:lnTo>
                    <a:pt x="121" y="66"/>
                  </a:lnTo>
                  <a:lnTo>
                    <a:pt x="69" y="143"/>
                  </a:lnTo>
                  <a:lnTo>
                    <a:pt x="0" y="29"/>
                  </a:lnTo>
                  <a:lnTo>
                    <a:pt x="23" y="0"/>
                  </a:lnTo>
                  <a:close/>
                </a:path>
              </a:pathLst>
            </a:custGeom>
            <a:solidFill>
              <a:srgbClr val="FFFFFF"/>
            </a:solidFill>
            <a:ln w="12700">
              <a:solidFill>
                <a:srgbClr val="000000"/>
              </a:solidFill>
              <a:prstDash val="solid"/>
              <a:round/>
              <a:headEnd/>
              <a:tailEnd/>
            </a:ln>
          </p:spPr>
          <p:txBody>
            <a:bodyPr/>
            <a:lstStyle/>
            <a:p>
              <a:endParaRPr lang="en-US"/>
            </a:p>
          </p:txBody>
        </p:sp>
        <p:sp>
          <p:nvSpPr>
            <p:cNvPr id="53269" name="Freeform 44"/>
            <p:cNvSpPr>
              <a:spLocks/>
            </p:cNvSpPr>
            <p:nvPr/>
          </p:nvSpPr>
          <p:spPr bwMode="auto">
            <a:xfrm>
              <a:off x="3593" y="1934"/>
              <a:ext cx="69" cy="191"/>
            </a:xfrm>
            <a:custGeom>
              <a:avLst/>
              <a:gdLst>
                <a:gd name="T0" fmla="*/ 57 w 69"/>
                <a:gd name="T1" fmla="*/ 0 h 191"/>
                <a:gd name="T2" fmla="*/ 63 w 69"/>
                <a:gd name="T3" fmla="*/ 19 h 191"/>
                <a:gd name="T4" fmla="*/ 66 w 69"/>
                <a:gd name="T5" fmla="*/ 36 h 191"/>
                <a:gd name="T6" fmla="*/ 69 w 69"/>
                <a:gd name="T7" fmla="*/ 59 h 191"/>
                <a:gd name="T8" fmla="*/ 69 w 69"/>
                <a:gd name="T9" fmla="*/ 74 h 191"/>
                <a:gd name="T10" fmla="*/ 69 w 69"/>
                <a:gd name="T11" fmla="*/ 92 h 191"/>
                <a:gd name="T12" fmla="*/ 64 w 69"/>
                <a:gd name="T13" fmla="*/ 115 h 191"/>
                <a:gd name="T14" fmla="*/ 57 w 69"/>
                <a:gd name="T15" fmla="*/ 140 h 191"/>
                <a:gd name="T16" fmla="*/ 50 w 69"/>
                <a:gd name="T17" fmla="*/ 157 h 191"/>
                <a:gd name="T18" fmla="*/ 42 w 69"/>
                <a:gd name="T19" fmla="*/ 173 h 191"/>
                <a:gd name="T20" fmla="*/ 31 w 69"/>
                <a:gd name="T21" fmla="*/ 184 h 191"/>
                <a:gd name="T22" fmla="*/ 18 w 69"/>
                <a:gd name="T23" fmla="*/ 190 h 191"/>
                <a:gd name="T24" fmla="*/ 7 w 69"/>
                <a:gd name="T25" fmla="*/ 191 h 191"/>
                <a:gd name="T26" fmla="*/ 3 w 69"/>
                <a:gd name="T27" fmla="*/ 179 h 191"/>
                <a:gd name="T28" fmla="*/ 2 w 69"/>
                <a:gd name="T29" fmla="*/ 169 h 191"/>
                <a:gd name="T30" fmla="*/ 0 w 69"/>
                <a:gd name="T31" fmla="*/ 152 h 191"/>
                <a:gd name="T32" fmla="*/ 0 w 69"/>
                <a:gd name="T33" fmla="*/ 137 h 191"/>
                <a:gd name="T34" fmla="*/ 4 w 69"/>
                <a:gd name="T35" fmla="*/ 97 h 191"/>
                <a:gd name="T36" fmla="*/ 31 w 69"/>
                <a:gd name="T37" fmla="*/ 11 h 191"/>
                <a:gd name="T38" fmla="*/ 45 w 69"/>
                <a:gd name="T39" fmla="*/ 2 h 191"/>
                <a:gd name="T40" fmla="*/ 57 w 69"/>
                <a:gd name="T41" fmla="*/ 0 h 1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191"/>
                <a:gd name="T65" fmla="*/ 69 w 69"/>
                <a:gd name="T66" fmla="*/ 191 h 1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191">
                  <a:moveTo>
                    <a:pt x="57" y="0"/>
                  </a:moveTo>
                  <a:lnTo>
                    <a:pt x="63" y="19"/>
                  </a:lnTo>
                  <a:lnTo>
                    <a:pt x="66" y="36"/>
                  </a:lnTo>
                  <a:lnTo>
                    <a:pt x="69" y="59"/>
                  </a:lnTo>
                  <a:lnTo>
                    <a:pt x="69" y="74"/>
                  </a:lnTo>
                  <a:lnTo>
                    <a:pt x="69" y="92"/>
                  </a:lnTo>
                  <a:lnTo>
                    <a:pt x="64" y="115"/>
                  </a:lnTo>
                  <a:lnTo>
                    <a:pt x="57" y="140"/>
                  </a:lnTo>
                  <a:lnTo>
                    <a:pt x="50" y="157"/>
                  </a:lnTo>
                  <a:lnTo>
                    <a:pt x="42" y="173"/>
                  </a:lnTo>
                  <a:lnTo>
                    <a:pt x="31" y="184"/>
                  </a:lnTo>
                  <a:lnTo>
                    <a:pt x="18" y="190"/>
                  </a:lnTo>
                  <a:lnTo>
                    <a:pt x="7" y="191"/>
                  </a:lnTo>
                  <a:lnTo>
                    <a:pt x="3" y="179"/>
                  </a:lnTo>
                  <a:lnTo>
                    <a:pt x="2" y="169"/>
                  </a:lnTo>
                  <a:lnTo>
                    <a:pt x="0" y="152"/>
                  </a:lnTo>
                  <a:lnTo>
                    <a:pt x="0" y="137"/>
                  </a:lnTo>
                  <a:lnTo>
                    <a:pt x="4" y="97"/>
                  </a:lnTo>
                  <a:lnTo>
                    <a:pt x="31" y="11"/>
                  </a:lnTo>
                  <a:lnTo>
                    <a:pt x="45" y="2"/>
                  </a:lnTo>
                  <a:lnTo>
                    <a:pt x="57" y="0"/>
                  </a:lnTo>
                  <a:close/>
                </a:path>
              </a:pathLst>
            </a:custGeom>
            <a:solidFill>
              <a:srgbClr val="202020"/>
            </a:solidFill>
            <a:ln w="12700">
              <a:solidFill>
                <a:srgbClr val="000000"/>
              </a:solidFill>
              <a:prstDash val="solid"/>
              <a:round/>
              <a:headEnd/>
              <a:tailEnd/>
            </a:ln>
          </p:spPr>
          <p:txBody>
            <a:bodyPr/>
            <a:lstStyle/>
            <a:p>
              <a:endParaRPr lang="en-US"/>
            </a:p>
          </p:txBody>
        </p:sp>
        <p:grpSp>
          <p:nvGrpSpPr>
            <p:cNvPr id="53270" name="Group 45"/>
            <p:cNvGrpSpPr>
              <a:grpSpLocks/>
            </p:cNvGrpSpPr>
            <p:nvPr/>
          </p:nvGrpSpPr>
          <p:grpSpPr bwMode="auto">
            <a:xfrm>
              <a:off x="4472" y="1542"/>
              <a:ext cx="774" cy="1203"/>
              <a:chOff x="2936" y="1290"/>
              <a:chExt cx="774" cy="1203"/>
            </a:xfrm>
          </p:grpSpPr>
          <p:grpSp>
            <p:nvGrpSpPr>
              <p:cNvPr id="53283" name="Group 46"/>
              <p:cNvGrpSpPr>
                <a:grpSpLocks/>
              </p:cNvGrpSpPr>
              <p:nvPr/>
            </p:nvGrpSpPr>
            <p:grpSpPr bwMode="auto">
              <a:xfrm>
                <a:off x="2936" y="1290"/>
                <a:ext cx="774" cy="1203"/>
                <a:chOff x="2936" y="1290"/>
                <a:chExt cx="774" cy="1203"/>
              </a:xfrm>
            </p:grpSpPr>
            <p:grpSp>
              <p:nvGrpSpPr>
                <p:cNvPr id="53285" name="Group 47"/>
                <p:cNvGrpSpPr>
                  <a:grpSpLocks/>
                </p:cNvGrpSpPr>
                <p:nvPr/>
              </p:nvGrpSpPr>
              <p:grpSpPr bwMode="auto">
                <a:xfrm>
                  <a:off x="2936" y="1290"/>
                  <a:ext cx="774" cy="1203"/>
                  <a:chOff x="2936" y="1290"/>
                  <a:chExt cx="774" cy="1203"/>
                </a:xfrm>
              </p:grpSpPr>
              <p:sp>
                <p:nvSpPr>
                  <p:cNvPr id="53287" name="Freeform 48"/>
                  <p:cNvSpPr>
                    <a:spLocks/>
                  </p:cNvSpPr>
                  <p:nvPr/>
                </p:nvSpPr>
                <p:spPr bwMode="auto">
                  <a:xfrm>
                    <a:off x="2936" y="1290"/>
                    <a:ext cx="774" cy="1203"/>
                  </a:xfrm>
                  <a:custGeom>
                    <a:avLst/>
                    <a:gdLst>
                      <a:gd name="T0" fmla="*/ 477 w 774"/>
                      <a:gd name="T1" fmla="*/ 449 h 1203"/>
                      <a:gd name="T2" fmla="*/ 563 w 774"/>
                      <a:gd name="T3" fmla="*/ 422 h 1203"/>
                      <a:gd name="T4" fmla="*/ 700 w 774"/>
                      <a:gd name="T5" fmla="*/ 383 h 1203"/>
                      <a:gd name="T6" fmla="*/ 735 w 774"/>
                      <a:gd name="T7" fmla="*/ 401 h 1203"/>
                      <a:gd name="T8" fmla="*/ 758 w 774"/>
                      <a:gd name="T9" fmla="*/ 431 h 1203"/>
                      <a:gd name="T10" fmla="*/ 771 w 774"/>
                      <a:gd name="T11" fmla="*/ 478 h 1203"/>
                      <a:gd name="T12" fmla="*/ 774 w 774"/>
                      <a:gd name="T13" fmla="*/ 523 h 1203"/>
                      <a:gd name="T14" fmla="*/ 770 w 774"/>
                      <a:gd name="T15" fmla="*/ 575 h 1203"/>
                      <a:gd name="T16" fmla="*/ 670 w 774"/>
                      <a:gd name="T17" fmla="*/ 625 h 1203"/>
                      <a:gd name="T18" fmla="*/ 604 w 774"/>
                      <a:gd name="T19" fmla="*/ 659 h 1203"/>
                      <a:gd name="T20" fmla="*/ 563 w 774"/>
                      <a:gd name="T21" fmla="*/ 679 h 1203"/>
                      <a:gd name="T22" fmla="*/ 479 w 774"/>
                      <a:gd name="T23" fmla="*/ 703 h 1203"/>
                      <a:gd name="T24" fmla="*/ 316 w 774"/>
                      <a:gd name="T25" fmla="*/ 736 h 1203"/>
                      <a:gd name="T26" fmla="*/ 288 w 774"/>
                      <a:gd name="T27" fmla="*/ 719 h 1203"/>
                      <a:gd name="T28" fmla="*/ 258 w 774"/>
                      <a:gd name="T29" fmla="*/ 652 h 1203"/>
                      <a:gd name="T30" fmla="*/ 248 w 774"/>
                      <a:gd name="T31" fmla="*/ 759 h 1203"/>
                      <a:gd name="T32" fmla="*/ 258 w 774"/>
                      <a:gd name="T33" fmla="*/ 850 h 1203"/>
                      <a:gd name="T34" fmla="*/ 259 w 774"/>
                      <a:gd name="T35" fmla="*/ 915 h 1203"/>
                      <a:gd name="T36" fmla="*/ 271 w 774"/>
                      <a:gd name="T37" fmla="*/ 990 h 1203"/>
                      <a:gd name="T38" fmla="*/ 278 w 774"/>
                      <a:gd name="T39" fmla="*/ 1114 h 1203"/>
                      <a:gd name="T40" fmla="*/ 226 w 774"/>
                      <a:gd name="T41" fmla="*/ 1140 h 1203"/>
                      <a:gd name="T42" fmla="*/ 168 w 774"/>
                      <a:gd name="T43" fmla="*/ 1156 h 1203"/>
                      <a:gd name="T44" fmla="*/ 113 w 774"/>
                      <a:gd name="T45" fmla="*/ 1176 h 1203"/>
                      <a:gd name="T46" fmla="*/ 47 w 774"/>
                      <a:gd name="T47" fmla="*/ 1196 h 1203"/>
                      <a:gd name="T48" fmla="*/ 22 w 774"/>
                      <a:gd name="T49" fmla="*/ 1063 h 1203"/>
                      <a:gd name="T50" fmla="*/ 34 w 774"/>
                      <a:gd name="T51" fmla="*/ 991 h 1203"/>
                      <a:gd name="T52" fmla="*/ 38 w 774"/>
                      <a:gd name="T53" fmla="*/ 897 h 1203"/>
                      <a:gd name="T54" fmla="*/ 21 w 774"/>
                      <a:gd name="T55" fmla="*/ 580 h 1203"/>
                      <a:gd name="T56" fmla="*/ 65 w 774"/>
                      <a:gd name="T57" fmla="*/ 33 h 1203"/>
                      <a:gd name="T58" fmla="*/ 188 w 774"/>
                      <a:gd name="T59" fmla="*/ 9 h 1203"/>
                      <a:gd name="T60" fmla="*/ 224 w 774"/>
                      <a:gd name="T61" fmla="*/ 0 h 1203"/>
                      <a:gd name="T62" fmla="*/ 255 w 774"/>
                      <a:gd name="T63" fmla="*/ 2 h 1203"/>
                      <a:gd name="T64" fmla="*/ 284 w 774"/>
                      <a:gd name="T65" fmla="*/ 13 h 1203"/>
                      <a:gd name="T66" fmla="*/ 313 w 774"/>
                      <a:gd name="T67" fmla="*/ 41 h 1203"/>
                      <a:gd name="T68" fmla="*/ 326 w 774"/>
                      <a:gd name="T69" fmla="*/ 77 h 1203"/>
                      <a:gd name="T70" fmla="*/ 331 w 774"/>
                      <a:gd name="T71" fmla="*/ 142 h 1203"/>
                      <a:gd name="T72" fmla="*/ 395 w 774"/>
                      <a:gd name="T73" fmla="*/ 420 h 1203"/>
                      <a:gd name="T74" fmla="*/ 424 w 774"/>
                      <a:gd name="T75" fmla="*/ 450 h 12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74"/>
                      <a:gd name="T115" fmla="*/ 0 h 1203"/>
                      <a:gd name="T116" fmla="*/ 774 w 774"/>
                      <a:gd name="T117" fmla="*/ 1203 h 12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74" h="1203">
                        <a:moveTo>
                          <a:pt x="454" y="450"/>
                        </a:moveTo>
                        <a:lnTo>
                          <a:pt x="477" y="449"/>
                        </a:lnTo>
                        <a:lnTo>
                          <a:pt x="509" y="444"/>
                        </a:lnTo>
                        <a:lnTo>
                          <a:pt x="563" y="422"/>
                        </a:lnTo>
                        <a:lnTo>
                          <a:pt x="682" y="380"/>
                        </a:lnTo>
                        <a:lnTo>
                          <a:pt x="700" y="383"/>
                        </a:lnTo>
                        <a:lnTo>
                          <a:pt x="717" y="390"/>
                        </a:lnTo>
                        <a:lnTo>
                          <a:pt x="735" y="401"/>
                        </a:lnTo>
                        <a:lnTo>
                          <a:pt x="747" y="413"/>
                        </a:lnTo>
                        <a:lnTo>
                          <a:pt x="758" y="431"/>
                        </a:lnTo>
                        <a:lnTo>
                          <a:pt x="765" y="451"/>
                        </a:lnTo>
                        <a:lnTo>
                          <a:pt x="771" y="478"/>
                        </a:lnTo>
                        <a:lnTo>
                          <a:pt x="773" y="500"/>
                        </a:lnTo>
                        <a:lnTo>
                          <a:pt x="774" y="523"/>
                        </a:lnTo>
                        <a:lnTo>
                          <a:pt x="773" y="550"/>
                        </a:lnTo>
                        <a:lnTo>
                          <a:pt x="770" y="575"/>
                        </a:lnTo>
                        <a:lnTo>
                          <a:pt x="765" y="596"/>
                        </a:lnTo>
                        <a:lnTo>
                          <a:pt x="670" y="625"/>
                        </a:lnTo>
                        <a:lnTo>
                          <a:pt x="630" y="644"/>
                        </a:lnTo>
                        <a:lnTo>
                          <a:pt x="604" y="659"/>
                        </a:lnTo>
                        <a:lnTo>
                          <a:pt x="582" y="671"/>
                        </a:lnTo>
                        <a:lnTo>
                          <a:pt x="563" y="679"/>
                        </a:lnTo>
                        <a:lnTo>
                          <a:pt x="535" y="687"/>
                        </a:lnTo>
                        <a:lnTo>
                          <a:pt x="479" y="703"/>
                        </a:lnTo>
                        <a:lnTo>
                          <a:pt x="385" y="724"/>
                        </a:lnTo>
                        <a:lnTo>
                          <a:pt x="316" y="736"/>
                        </a:lnTo>
                        <a:lnTo>
                          <a:pt x="299" y="731"/>
                        </a:lnTo>
                        <a:lnTo>
                          <a:pt x="288" y="719"/>
                        </a:lnTo>
                        <a:lnTo>
                          <a:pt x="280" y="700"/>
                        </a:lnTo>
                        <a:lnTo>
                          <a:pt x="258" y="652"/>
                        </a:lnTo>
                        <a:lnTo>
                          <a:pt x="253" y="682"/>
                        </a:lnTo>
                        <a:lnTo>
                          <a:pt x="248" y="759"/>
                        </a:lnTo>
                        <a:lnTo>
                          <a:pt x="251" y="819"/>
                        </a:lnTo>
                        <a:lnTo>
                          <a:pt x="258" y="850"/>
                        </a:lnTo>
                        <a:lnTo>
                          <a:pt x="259" y="883"/>
                        </a:lnTo>
                        <a:lnTo>
                          <a:pt x="259" y="915"/>
                        </a:lnTo>
                        <a:lnTo>
                          <a:pt x="263" y="954"/>
                        </a:lnTo>
                        <a:lnTo>
                          <a:pt x="271" y="990"/>
                        </a:lnTo>
                        <a:lnTo>
                          <a:pt x="293" y="1096"/>
                        </a:lnTo>
                        <a:lnTo>
                          <a:pt x="278" y="1114"/>
                        </a:lnTo>
                        <a:lnTo>
                          <a:pt x="257" y="1128"/>
                        </a:lnTo>
                        <a:lnTo>
                          <a:pt x="226" y="1140"/>
                        </a:lnTo>
                        <a:lnTo>
                          <a:pt x="194" y="1147"/>
                        </a:lnTo>
                        <a:lnTo>
                          <a:pt x="168" y="1156"/>
                        </a:lnTo>
                        <a:lnTo>
                          <a:pt x="139" y="1166"/>
                        </a:lnTo>
                        <a:lnTo>
                          <a:pt x="113" y="1176"/>
                        </a:lnTo>
                        <a:lnTo>
                          <a:pt x="84" y="1185"/>
                        </a:lnTo>
                        <a:lnTo>
                          <a:pt x="47" y="1196"/>
                        </a:lnTo>
                        <a:lnTo>
                          <a:pt x="0" y="1203"/>
                        </a:lnTo>
                        <a:lnTo>
                          <a:pt x="22" y="1063"/>
                        </a:lnTo>
                        <a:lnTo>
                          <a:pt x="30" y="1018"/>
                        </a:lnTo>
                        <a:lnTo>
                          <a:pt x="34" y="991"/>
                        </a:lnTo>
                        <a:lnTo>
                          <a:pt x="35" y="961"/>
                        </a:lnTo>
                        <a:lnTo>
                          <a:pt x="38" y="897"/>
                        </a:lnTo>
                        <a:lnTo>
                          <a:pt x="36" y="808"/>
                        </a:lnTo>
                        <a:lnTo>
                          <a:pt x="21" y="580"/>
                        </a:lnTo>
                        <a:lnTo>
                          <a:pt x="30" y="227"/>
                        </a:lnTo>
                        <a:lnTo>
                          <a:pt x="65" y="33"/>
                        </a:lnTo>
                        <a:lnTo>
                          <a:pt x="156" y="17"/>
                        </a:lnTo>
                        <a:lnTo>
                          <a:pt x="188" y="9"/>
                        </a:lnTo>
                        <a:lnTo>
                          <a:pt x="210" y="3"/>
                        </a:lnTo>
                        <a:lnTo>
                          <a:pt x="224" y="0"/>
                        </a:lnTo>
                        <a:lnTo>
                          <a:pt x="241" y="0"/>
                        </a:lnTo>
                        <a:lnTo>
                          <a:pt x="255" y="2"/>
                        </a:lnTo>
                        <a:lnTo>
                          <a:pt x="269" y="5"/>
                        </a:lnTo>
                        <a:lnTo>
                          <a:pt x="284" y="13"/>
                        </a:lnTo>
                        <a:lnTo>
                          <a:pt x="299" y="25"/>
                        </a:lnTo>
                        <a:lnTo>
                          <a:pt x="313" y="41"/>
                        </a:lnTo>
                        <a:lnTo>
                          <a:pt x="321" y="56"/>
                        </a:lnTo>
                        <a:lnTo>
                          <a:pt x="326" y="77"/>
                        </a:lnTo>
                        <a:lnTo>
                          <a:pt x="326" y="105"/>
                        </a:lnTo>
                        <a:lnTo>
                          <a:pt x="331" y="142"/>
                        </a:lnTo>
                        <a:lnTo>
                          <a:pt x="347" y="222"/>
                        </a:lnTo>
                        <a:lnTo>
                          <a:pt x="395" y="420"/>
                        </a:lnTo>
                        <a:lnTo>
                          <a:pt x="402" y="447"/>
                        </a:lnTo>
                        <a:lnTo>
                          <a:pt x="424" y="450"/>
                        </a:lnTo>
                        <a:lnTo>
                          <a:pt x="454" y="450"/>
                        </a:lnTo>
                        <a:close/>
                      </a:path>
                    </a:pathLst>
                  </a:custGeom>
                  <a:solidFill>
                    <a:srgbClr val="808080"/>
                  </a:solidFill>
                  <a:ln w="12700">
                    <a:solidFill>
                      <a:srgbClr val="000000"/>
                    </a:solidFill>
                    <a:prstDash val="solid"/>
                    <a:round/>
                    <a:headEnd/>
                    <a:tailEnd/>
                  </a:ln>
                </p:spPr>
                <p:txBody>
                  <a:bodyPr/>
                  <a:lstStyle/>
                  <a:p>
                    <a:endParaRPr lang="en-US"/>
                  </a:p>
                </p:txBody>
              </p:sp>
              <p:sp>
                <p:nvSpPr>
                  <p:cNvPr id="53288" name="Freeform 49"/>
                  <p:cNvSpPr>
                    <a:spLocks/>
                  </p:cNvSpPr>
                  <p:nvPr/>
                </p:nvSpPr>
                <p:spPr bwMode="auto">
                  <a:xfrm>
                    <a:off x="3104" y="1612"/>
                    <a:ext cx="84" cy="323"/>
                  </a:xfrm>
                  <a:custGeom>
                    <a:avLst/>
                    <a:gdLst>
                      <a:gd name="T0" fmla="*/ 84 w 84"/>
                      <a:gd name="T1" fmla="*/ 323 h 323"/>
                      <a:gd name="T2" fmla="*/ 54 w 84"/>
                      <a:gd name="T3" fmla="*/ 216 h 323"/>
                      <a:gd name="T4" fmla="*/ 24 w 84"/>
                      <a:gd name="T5" fmla="*/ 108 h 323"/>
                      <a:gd name="T6" fmla="*/ 30 w 84"/>
                      <a:gd name="T7" fmla="*/ 18 h 323"/>
                      <a:gd name="T8" fmla="*/ 0 w 84"/>
                      <a:gd name="T9" fmla="*/ 0 h 323"/>
                      <a:gd name="T10" fmla="*/ 0 60000 65536"/>
                      <a:gd name="T11" fmla="*/ 0 60000 65536"/>
                      <a:gd name="T12" fmla="*/ 0 60000 65536"/>
                      <a:gd name="T13" fmla="*/ 0 60000 65536"/>
                      <a:gd name="T14" fmla="*/ 0 60000 65536"/>
                      <a:gd name="T15" fmla="*/ 0 w 84"/>
                      <a:gd name="T16" fmla="*/ 0 h 323"/>
                      <a:gd name="T17" fmla="*/ 84 w 84"/>
                      <a:gd name="T18" fmla="*/ 323 h 323"/>
                    </a:gdLst>
                    <a:ahLst/>
                    <a:cxnLst>
                      <a:cxn ang="T10">
                        <a:pos x="T0" y="T1"/>
                      </a:cxn>
                      <a:cxn ang="T11">
                        <a:pos x="T2" y="T3"/>
                      </a:cxn>
                      <a:cxn ang="T12">
                        <a:pos x="T4" y="T5"/>
                      </a:cxn>
                      <a:cxn ang="T13">
                        <a:pos x="T6" y="T7"/>
                      </a:cxn>
                      <a:cxn ang="T14">
                        <a:pos x="T8" y="T9"/>
                      </a:cxn>
                    </a:cxnLst>
                    <a:rect l="T15" t="T16" r="T17" b="T18"/>
                    <a:pathLst>
                      <a:path w="84" h="323">
                        <a:moveTo>
                          <a:pt x="84" y="323"/>
                        </a:moveTo>
                        <a:lnTo>
                          <a:pt x="54" y="216"/>
                        </a:lnTo>
                        <a:lnTo>
                          <a:pt x="24" y="108"/>
                        </a:lnTo>
                        <a:lnTo>
                          <a:pt x="30" y="18"/>
                        </a:lnTo>
                        <a:lnTo>
                          <a:pt x="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3286" name="Freeform 50"/>
                <p:cNvSpPr>
                  <a:spLocks/>
                </p:cNvSpPr>
                <p:nvPr/>
              </p:nvSpPr>
              <p:spPr bwMode="auto">
                <a:xfrm>
                  <a:off x="3266" y="1738"/>
                  <a:ext cx="70" cy="66"/>
                </a:xfrm>
                <a:custGeom>
                  <a:avLst/>
                  <a:gdLst>
                    <a:gd name="T0" fmla="*/ 70 w 70"/>
                    <a:gd name="T1" fmla="*/ 2 h 66"/>
                    <a:gd name="T2" fmla="*/ 37 w 70"/>
                    <a:gd name="T3" fmla="*/ 0 h 66"/>
                    <a:gd name="T4" fmla="*/ 19 w 70"/>
                    <a:gd name="T5" fmla="*/ 8 h 66"/>
                    <a:gd name="T6" fmla="*/ 6 w 70"/>
                    <a:gd name="T7" fmla="*/ 24 h 66"/>
                    <a:gd name="T8" fmla="*/ 0 w 70"/>
                    <a:gd name="T9" fmla="*/ 48 h 66"/>
                    <a:gd name="T10" fmla="*/ 1 w 70"/>
                    <a:gd name="T11" fmla="*/ 66 h 66"/>
                    <a:gd name="T12" fmla="*/ 0 60000 65536"/>
                    <a:gd name="T13" fmla="*/ 0 60000 65536"/>
                    <a:gd name="T14" fmla="*/ 0 60000 65536"/>
                    <a:gd name="T15" fmla="*/ 0 60000 65536"/>
                    <a:gd name="T16" fmla="*/ 0 60000 65536"/>
                    <a:gd name="T17" fmla="*/ 0 60000 65536"/>
                    <a:gd name="T18" fmla="*/ 0 w 70"/>
                    <a:gd name="T19" fmla="*/ 0 h 66"/>
                    <a:gd name="T20" fmla="*/ 70 w 70"/>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70" h="66">
                      <a:moveTo>
                        <a:pt x="70" y="2"/>
                      </a:moveTo>
                      <a:lnTo>
                        <a:pt x="37" y="0"/>
                      </a:lnTo>
                      <a:lnTo>
                        <a:pt x="19" y="8"/>
                      </a:lnTo>
                      <a:lnTo>
                        <a:pt x="6" y="24"/>
                      </a:lnTo>
                      <a:lnTo>
                        <a:pt x="0" y="48"/>
                      </a:lnTo>
                      <a:lnTo>
                        <a:pt x="1" y="6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3284" name="Freeform 51"/>
              <p:cNvSpPr>
                <a:spLocks/>
              </p:cNvSpPr>
              <p:nvPr/>
            </p:nvSpPr>
            <p:spPr bwMode="auto">
              <a:xfrm>
                <a:off x="2939" y="1324"/>
                <a:ext cx="162" cy="934"/>
              </a:xfrm>
              <a:custGeom>
                <a:avLst/>
                <a:gdLst>
                  <a:gd name="T0" fmla="*/ 63 w 162"/>
                  <a:gd name="T1" fmla="*/ 0 h 934"/>
                  <a:gd name="T2" fmla="*/ 88 w 162"/>
                  <a:gd name="T3" fmla="*/ 62 h 934"/>
                  <a:gd name="T4" fmla="*/ 98 w 162"/>
                  <a:gd name="T5" fmla="*/ 85 h 934"/>
                  <a:gd name="T6" fmla="*/ 108 w 162"/>
                  <a:gd name="T7" fmla="*/ 105 h 934"/>
                  <a:gd name="T8" fmla="*/ 126 w 162"/>
                  <a:gd name="T9" fmla="*/ 131 h 934"/>
                  <a:gd name="T10" fmla="*/ 140 w 162"/>
                  <a:gd name="T11" fmla="*/ 147 h 934"/>
                  <a:gd name="T12" fmla="*/ 162 w 162"/>
                  <a:gd name="T13" fmla="*/ 171 h 934"/>
                  <a:gd name="T14" fmla="*/ 87 w 162"/>
                  <a:gd name="T15" fmla="*/ 174 h 934"/>
                  <a:gd name="T16" fmla="*/ 138 w 162"/>
                  <a:gd name="T17" fmla="*/ 243 h 934"/>
                  <a:gd name="T18" fmla="*/ 110 w 162"/>
                  <a:gd name="T19" fmla="*/ 313 h 934"/>
                  <a:gd name="T20" fmla="*/ 99 w 162"/>
                  <a:gd name="T21" fmla="*/ 343 h 934"/>
                  <a:gd name="T22" fmla="*/ 90 w 162"/>
                  <a:gd name="T23" fmla="*/ 375 h 934"/>
                  <a:gd name="T24" fmla="*/ 82 w 162"/>
                  <a:gd name="T25" fmla="*/ 415 h 934"/>
                  <a:gd name="T26" fmla="*/ 67 w 162"/>
                  <a:gd name="T27" fmla="*/ 509 h 934"/>
                  <a:gd name="T28" fmla="*/ 60 w 162"/>
                  <a:gd name="T29" fmla="*/ 561 h 934"/>
                  <a:gd name="T30" fmla="*/ 56 w 162"/>
                  <a:gd name="T31" fmla="*/ 615 h 934"/>
                  <a:gd name="T32" fmla="*/ 54 w 162"/>
                  <a:gd name="T33" fmla="*/ 656 h 934"/>
                  <a:gd name="T34" fmla="*/ 54 w 162"/>
                  <a:gd name="T35" fmla="*/ 770 h 934"/>
                  <a:gd name="T36" fmla="*/ 52 w 162"/>
                  <a:gd name="T37" fmla="*/ 801 h 934"/>
                  <a:gd name="T38" fmla="*/ 47 w 162"/>
                  <a:gd name="T39" fmla="*/ 842 h 934"/>
                  <a:gd name="T40" fmla="*/ 34 w 162"/>
                  <a:gd name="T41" fmla="*/ 934 h 934"/>
                  <a:gd name="T42" fmla="*/ 18 w 162"/>
                  <a:gd name="T43" fmla="*/ 713 h 934"/>
                  <a:gd name="T44" fmla="*/ 13 w 162"/>
                  <a:gd name="T45" fmla="*/ 656 h 934"/>
                  <a:gd name="T46" fmla="*/ 6 w 162"/>
                  <a:gd name="T47" fmla="*/ 575 h 934"/>
                  <a:gd name="T48" fmla="*/ 3 w 162"/>
                  <a:gd name="T49" fmla="*/ 532 h 934"/>
                  <a:gd name="T50" fmla="*/ 1 w 162"/>
                  <a:gd name="T51" fmla="*/ 490 h 934"/>
                  <a:gd name="T52" fmla="*/ 1 w 162"/>
                  <a:gd name="T53" fmla="*/ 435 h 934"/>
                  <a:gd name="T54" fmla="*/ 0 w 162"/>
                  <a:gd name="T55" fmla="*/ 373 h 934"/>
                  <a:gd name="T56" fmla="*/ 0 w 162"/>
                  <a:gd name="T57" fmla="*/ 312 h 934"/>
                  <a:gd name="T58" fmla="*/ 1 w 162"/>
                  <a:gd name="T59" fmla="*/ 275 h 934"/>
                  <a:gd name="T60" fmla="*/ 5 w 162"/>
                  <a:gd name="T61" fmla="*/ 212 h 934"/>
                  <a:gd name="T62" fmla="*/ 7 w 162"/>
                  <a:gd name="T63" fmla="*/ 179 h 934"/>
                  <a:gd name="T64" fmla="*/ 12 w 162"/>
                  <a:gd name="T65" fmla="*/ 141 h 934"/>
                  <a:gd name="T66" fmla="*/ 17 w 162"/>
                  <a:gd name="T67" fmla="*/ 119 h 934"/>
                  <a:gd name="T68" fmla="*/ 23 w 162"/>
                  <a:gd name="T69" fmla="*/ 95 h 934"/>
                  <a:gd name="T70" fmla="*/ 29 w 162"/>
                  <a:gd name="T71" fmla="*/ 76 h 934"/>
                  <a:gd name="T72" fmla="*/ 35 w 162"/>
                  <a:gd name="T73" fmla="*/ 57 h 934"/>
                  <a:gd name="T74" fmla="*/ 63 w 162"/>
                  <a:gd name="T75" fmla="*/ 0 h 9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2"/>
                  <a:gd name="T115" fmla="*/ 0 h 934"/>
                  <a:gd name="T116" fmla="*/ 162 w 162"/>
                  <a:gd name="T117" fmla="*/ 934 h 9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2" h="934">
                    <a:moveTo>
                      <a:pt x="63" y="0"/>
                    </a:moveTo>
                    <a:lnTo>
                      <a:pt x="88" y="62"/>
                    </a:lnTo>
                    <a:lnTo>
                      <a:pt x="98" y="85"/>
                    </a:lnTo>
                    <a:lnTo>
                      <a:pt x="108" y="105"/>
                    </a:lnTo>
                    <a:lnTo>
                      <a:pt x="126" y="131"/>
                    </a:lnTo>
                    <a:lnTo>
                      <a:pt x="140" y="147"/>
                    </a:lnTo>
                    <a:lnTo>
                      <a:pt x="162" y="171"/>
                    </a:lnTo>
                    <a:lnTo>
                      <a:pt x="87" y="174"/>
                    </a:lnTo>
                    <a:lnTo>
                      <a:pt x="138" y="243"/>
                    </a:lnTo>
                    <a:lnTo>
                      <a:pt x="110" y="313"/>
                    </a:lnTo>
                    <a:lnTo>
                      <a:pt x="99" y="343"/>
                    </a:lnTo>
                    <a:lnTo>
                      <a:pt x="90" y="375"/>
                    </a:lnTo>
                    <a:lnTo>
                      <a:pt x="82" y="415"/>
                    </a:lnTo>
                    <a:lnTo>
                      <a:pt x="67" y="509"/>
                    </a:lnTo>
                    <a:lnTo>
                      <a:pt x="60" y="561"/>
                    </a:lnTo>
                    <a:lnTo>
                      <a:pt x="56" y="615"/>
                    </a:lnTo>
                    <a:lnTo>
                      <a:pt x="54" y="656"/>
                    </a:lnTo>
                    <a:lnTo>
                      <a:pt x="54" y="770"/>
                    </a:lnTo>
                    <a:lnTo>
                      <a:pt x="52" y="801"/>
                    </a:lnTo>
                    <a:lnTo>
                      <a:pt x="47" y="842"/>
                    </a:lnTo>
                    <a:lnTo>
                      <a:pt x="34" y="934"/>
                    </a:lnTo>
                    <a:lnTo>
                      <a:pt x="18" y="713"/>
                    </a:lnTo>
                    <a:lnTo>
                      <a:pt x="13" y="656"/>
                    </a:lnTo>
                    <a:lnTo>
                      <a:pt x="6" y="575"/>
                    </a:lnTo>
                    <a:lnTo>
                      <a:pt x="3" y="532"/>
                    </a:lnTo>
                    <a:lnTo>
                      <a:pt x="1" y="490"/>
                    </a:lnTo>
                    <a:lnTo>
                      <a:pt x="1" y="435"/>
                    </a:lnTo>
                    <a:lnTo>
                      <a:pt x="0" y="373"/>
                    </a:lnTo>
                    <a:lnTo>
                      <a:pt x="0" y="312"/>
                    </a:lnTo>
                    <a:lnTo>
                      <a:pt x="1" y="275"/>
                    </a:lnTo>
                    <a:lnTo>
                      <a:pt x="5" y="212"/>
                    </a:lnTo>
                    <a:lnTo>
                      <a:pt x="7" y="179"/>
                    </a:lnTo>
                    <a:lnTo>
                      <a:pt x="12" y="141"/>
                    </a:lnTo>
                    <a:lnTo>
                      <a:pt x="17" y="119"/>
                    </a:lnTo>
                    <a:lnTo>
                      <a:pt x="23" y="95"/>
                    </a:lnTo>
                    <a:lnTo>
                      <a:pt x="29" y="76"/>
                    </a:lnTo>
                    <a:lnTo>
                      <a:pt x="35" y="57"/>
                    </a:lnTo>
                    <a:lnTo>
                      <a:pt x="63" y="0"/>
                    </a:lnTo>
                    <a:close/>
                  </a:path>
                </a:pathLst>
              </a:custGeom>
              <a:solidFill>
                <a:srgbClr val="808080"/>
              </a:solidFill>
              <a:ln w="12700">
                <a:solidFill>
                  <a:srgbClr val="000000"/>
                </a:solidFill>
                <a:prstDash val="solid"/>
                <a:round/>
                <a:headEnd/>
                <a:tailEnd/>
              </a:ln>
            </p:spPr>
            <p:txBody>
              <a:bodyPr/>
              <a:lstStyle/>
              <a:p>
                <a:endParaRPr lang="en-US"/>
              </a:p>
            </p:txBody>
          </p:sp>
        </p:grpSp>
        <p:grpSp>
          <p:nvGrpSpPr>
            <p:cNvPr id="53271" name="Group 52"/>
            <p:cNvGrpSpPr>
              <a:grpSpLocks/>
            </p:cNvGrpSpPr>
            <p:nvPr/>
          </p:nvGrpSpPr>
          <p:grpSpPr bwMode="auto">
            <a:xfrm>
              <a:off x="3216" y="1861"/>
              <a:ext cx="447" cy="340"/>
              <a:chOff x="1680" y="1609"/>
              <a:chExt cx="447" cy="340"/>
            </a:xfrm>
          </p:grpSpPr>
          <p:grpSp>
            <p:nvGrpSpPr>
              <p:cNvPr id="53279" name="Group 53"/>
              <p:cNvGrpSpPr>
                <a:grpSpLocks/>
              </p:cNvGrpSpPr>
              <p:nvPr/>
            </p:nvGrpSpPr>
            <p:grpSpPr bwMode="auto">
              <a:xfrm>
                <a:off x="1680" y="1609"/>
                <a:ext cx="447" cy="340"/>
                <a:chOff x="1680" y="1609"/>
                <a:chExt cx="447" cy="340"/>
              </a:xfrm>
            </p:grpSpPr>
            <p:sp>
              <p:nvSpPr>
                <p:cNvPr id="53281" name="Freeform 54"/>
                <p:cNvSpPr>
                  <a:spLocks/>
                </p:cNvSpPr>
                <p:nvPr/>
              </p:nvSpPr>
              <p:spPr bwMode="auto">
                <a:xfrm>
                  <a:off x="1914" y="1622"/>
                  <a:ext cx="213" cy="222"/>
                </a:xfrm>
                <a:custGeom>
                  <a:avLst/>
                  <a:gdLst>
                    <a:gd name="T0" fmla="*/ 0 w 213"/>
                    <a:gd name="T1" fmla="*/ 0 h 222"/>
                    <a:gd name="T2" fmla="*/ 203 w 213"/>
                    <a:gd name="T3" fmla="*/ 69 h 222"/>
                    <a:gd name="T4" fmla="*/ 210 w 213"/>
                    <a:gd name="T5" fmla="*/ 108 h 222"/>
                    <a:gd name="T6" fmla="*/ 213 w 213"/>
                    <a:gd name="T7" fmla="*/ 144 h 222"/>
                    <a:gd name="T8" fmla="*/ 204 w 213"/>
                    <a:gd name="T9" fmla="*/ 186 h 222"/>
                    <a:gd name="T10" fmla="*/ 186 w 213"/>
                    <a:gd name="T11" fmla="*/ 222 h 222"/>
                    <a:gd name="T12" fmla="*/ 114 w 213"/>
                    <a:gd name="T13" fmla="*/ 171 h 222"/>
                    <a:gd name="T14" fmla="*/ 33 w 213"/>
                    <a:gd name="T15" fmla="*/ 156 h 222"/>
                    <a:gd name="T16" fmla="*/ 0 w 213"/>
                    <a:gd name="T17" fmla="*/ 0 h 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3"/>
                    <a:gd name="T28" fmla="*/ 0 h 222"/>
                    <a:gd name="T29" fmla="*/ 213 w 213"/>
                    <a:gd name="T30" fmla="*/ 222 h 2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3" h="222">
                      <a:moveTo>
                        <a:pt x="0" y="0"/>
                      </a:moveTo>
                      <a:lnTo>
                        <a:pt x="203" y="69"/>
                      </a:lnTo>
                      <a:lnTo>
                        <a:pt x="210" y="108"/>
                      </a:lnTo>
                      <a:lnTo>
                        <a:pt x="213" y="144"/>
                      </a:lnTo>
                      <a:lnTo>
                        <a:pt x="204" y="186"/>
                      </a:lnTo>
                      <a:lnTo>
                        <a:pt x="186" y="222"/>
                      </a:lnTo>
                      <a:lnTo>
                        <a:pt x="114" y="171"/>
                      </a:lnTo>
                      <a:lnTo>
                        <a:pt x="33" y="156"/>
                      </a:lnTo>
                      <a:lnTo>
                        <a:pt x="0" y="0"/>
                      </a:lnTo>
                      <a:close/>
                    </a:path>
                  </a:pathLst>
                </a:custGeom>
                <a:solidFill>
                  <a:srgbClr val="FFC080"/>
                </a:solidFill>
                <a:ln w="12700">
                  <a:solidFill>
                    <a:srgbClr val="000000"/>
                  </a:solidFill>
                  <a:prstDash val="solid"/>
                  <a:round/>
                  <a:headEnd/>
                  <a:tailEnd/>
                </a:ln>
              </p:spPr>
              <p:txBody>
                <a:bodyPr/>
                <a:lstStyle/>
                <a:p>
                  <a:endParaRPr lang="en-US"/>
                </a:p>
              </p:txBody>
            </p:sp>
            <p:sp>
              <p:nvSpPr>
                <p:cNvPr id="53282" name="Freeform 55"/>
                <p:cNvSpPr>
                  <a:spLocks/>
                </p:cNvSpPr>
                <p:nvPr/>
              </p:nvSpPr>
              <p:spPr bwMode="auto">
                <a:xfrm>
                  <a:off x="1680" y="1609"/>
                  <a:ext cx="347" cy="340"/>
                </a:xfrm>
                <a:custGeom>
                  <a:avLst/>
                  <a:gdLst>
                    <a:gd name="T0" fmla="*/ 320 w 347"/>
                    <a:gd name="T1" fmla="*/ 54 h 340"/>
                    <a:gd name="T2" fmla="*/ 292 w 347"/>
                    <a:gd name="T3" fmla="*/ 40 h 340"/>
                    <a:gd name="T4" fmla="*/ 263 w 347"/>
                    <a:gd name="T5" fmla="*/ 30 h 340"/>
                    <a:gd name="T6" fmla="*/ 230 w 347"/>
                    <a:gd name="T7" fmla="*/ 8 h 340"/>
                    <a:gd name="T8" fmla="*/ 199 w 347"/>
                    <a:gd name="T9" fmla="*/ 0 h 340"/>
                    <a:gd name="T10" fmla="*/ 173 w 347"/>
                    <a:gd name="T11" fmla="*/ 8 h 340"/>
                    <a:gd name="T12" fmla="*/ 148 w 347"/>
                    <a:gd name="T13" fmla="*/ 18 h 340"/>
                    <a:gd name="T14" fmla="*/ 104 w 347"/>
                    <a:gd name="T15" fmla="*/ 21 h 340"/>
                    <a:gd name="T16" fmla="*/ 67 w 347"/>
                    <a:gd name="T17" fmla="*/ 16 h 340"/>
                    <a:gd name="T18" fmla="*/ 38 w 347"/>
                    <a:gd name="T19" fmla="*/ 12 h 340"/>
                    <a:gd name="T20" fmla="*/ 13 w 347"/>
                    <a:gd name="T21" fmla="*/ 21 h 340"/>
                    <a:gd name="T22" fmla="*/ 10 w 347"/>
                    <a:gd name="T23" fmla="*/ 34 h 340"/>
                    <a:gd name="T24" fmla="*/ 19 w 347"/>
                    <a:gd name="T25" fmla="*/ 50 h 340"/>
                    <a:gd name="T26" fmla="*/ 75 w 347"/>
                    <a:gd name="T27" fmla="*/ 61 h 340"/>
                    <a:gd name="T28" fmla="*/ 123 w 347"/>
                    <a:gd name="T29" fmla="*/ 72 h 340"/>
                    <a:gd name="T30" fmla="*/ 130 w 347"/>
                    <a:gd name="T31" fmla="*/ 93 h 340"/>
                    <a:gd name="T32" fmla="*/ 104 w 347"/>
                    <a:gd name="T33" fmla="*/ 148 h 340"/>
                    <a:gd name="T34" fmla="*/ 53 w 347"/>
                    <a:gd name="T35" fmla="*/ 196 h 340"/>
                    <a:gd name="T36" fmla="*/ 22 w 347"/>
                    <a:gd name="T37" fmla="*/ 219 h 340"/>
                    <a:gd name="T38" fmla="*/ 5 w 347"/>
                    <a:gd name="T39" fmla="*/ 232 h 340"/>
                    <a:gd name="T40" fmla="*/ 0 w 347"/>
                    <a:gd name="T41" fmla="*/ 248 h 340"/>
                    <a:gd name="T42" fmla="*/ 8 w 347"/>
                    <a:gd name="T43" fmla="*/ 261 h 340"/>
                    <a:gd name="T44" fmla="*/ 30 w 347"/>
                    <a:gd name="T45" fmla="*/ 262 h 340"/>
                    <a:gd name="T46" fmla="*/ 62 w 347"/>
                    <a:gd name="T47" fmla="*/ 240 h 340"/>
                    <a:gd name="T48" fmla="*/ 130 w 347"/>
                    <a:gd name="T49" fmla="*/ 189 h 340"/>
                    <a:gd name="T50" fmla="*/ 139 w 347"/>
                    <a:gd name="T51" fmla="*/ 186 h 340"/>
                    <a:gd name="T52" fmla="*/ 107 w 347"/>
                    <a:gd name="T53" fmla="*/ 224 h 340"/>
                    <a:gd name="T54" fmla="*/ 86 w 347"/>
                    <a:gd name="T55" fmla="*/ 246 h 340"/>
                    <a:gd name="T56" fmla="*/ 51 w 347"/>
                    <a:gd name="T57" fmla="*/ 273 h 340"/>
                    <a:gd name="T58" fmla="*/ 48 w 347"/>
                    <a:gd name="T59" fmla="*/ 292 h 340"/>
                    <a:gd name="T60" fmla="*/ 60 w 347"/>
                    <a:gd name="T61" fmla="*/ 304 h 340"/>
                    <a:gd name="T62" fmla="*/ 83 w 347"/>
                    <a:gd name="T63" fmla="*/ 304 h 340"/>
                    <a:gd name="T64" fmla="*/ 120 w 347"/>
                    <a:gd name="T65" fmla="*/ 275 h 340"/>
                    <a:gd name="T66" fmla="*/ 184 w 347"/>
                    <a:gd name="T67" fmla="*/ 203 h 340"/>
                    <a:gd name="T68" fmla="*/ 161 w 347"/>
                    <a:gd name="T69" fmla="*/ 243 h 340"/>
                    <a:gd name="T70" fmla="*/ 149 w 347"/>
                    <a:gd name="T71" fmla="*/ 269 h 340"/>
                    <a:gd name="T72" fmla="*/ 122 w 347"/>
                    <a:gd name="T73" fmla="*/ 305 h 340"/>
                    <a:gd name="T74" fmla="*/ 117 w 347"/>
                    <a:gd name="T75" fmla="*/ 322 h 340"/>
                    <a:gd name="T76" fmla="*/ 125 w 347"/>
                    <a:gd name="T77" fmla="*/ 336 h 340"/>
                    <a:gd name="T78" fmla="*/ 145 w 347"/>
                    <a:gd name="T79" fmla="*/ 339 h 340"/>
                    <a:gd name="T80" fmla="*/ 191 w 347"/>
                    <a:gd name="T81" fmla="*/ 284 h 340"/>
                    <a:gd name="T82" fmla="*/ 229 w 347"/>
                    <a:gd name="T83" fmla="*/ 209 h 340"/>
                    <a:gd name="T84" fmla="*/ 238 w 347"/>
                    <a:gd name="T85" fmla="*/ 204 h 340"/>
                    <a:gd name="T86" fmla="*/ 237 w 347"/>
                    <a:gd name="T87" fmla="*/ 232 h 340"/>
                    <a:gd name="T88" fmla="*/ 236 w 347"/>
                    <a:gd name="T89" fmla="*/ 276 h 340"/>
                    <a:gd name="T90" fmla="*/ 237 w 347"/>
                    <a:gd name="T91" fmla="*/ 315 h 340"/>
                    <a:gd name="T92" fmla="*/ 248 w 347"/>
                    <a:gd name="T93" fmla="*/ 327 h 340"/>
                    <a:gd name="T94" fmla="*/ 266 w 347"/>
                    <a:gd name="T95" fmla="*/ 328 h 340"/>
                    <a:gd name="T96" fmla="*/ 276 w 347"/>
                    <a:gd name="T97" fmla="*/ 316 h 340"/>
                    <a:gd name="T98" fmla="*/ 275 w 347"/>
                    <a:gd name="T99" fmla="*/ 272 h 340"/>
                    <a:gd name="T100" fmla="*/ 279 w 347"/>
                    <a:gd name="T101" fmla="*/ 217 h 340"/>
                    <a:gd name="T102" fmla="*/ 287 w 347"/>
                    <a:gd name="T103" fmla="*/ 193 h 340"/>
                    <a:gd name="T104" fmla="*/ 346 w 347"/>
                    <a:gd name="T105" fmla="*/ 110 h 340"/>
                    <a:gd name="T106" fmla="*/ 341 w 347"/>
                    <a:gd name="T107" fmla="*/ 79 h 3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7"/>
                    <a:gd name="T163" fmla="*/ 0 h 340"/>
                    <a:gd name="T164" fmla="*/ 347 w 347"/>
                    <a:gd name="T165" fmla="*/ 340 h 3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7" h="340">
                      <a:moveTo>
                        <a:pt x="330" y="65"/>
                      </a:moveTo>
                      <a:lnTo>
                        <a:pt x="320" y="54"/>
                      </a:lnTo>
                      <a:lnTo>
                        <a:pt x="307" y="45"/>
                      </a:lnTo>
                      <a:lnTo>
                        <a:pt x="292" y="40"/>
                      </a:lnTo>
                      <a:lnTo>
                        <a:pt x="272" y="36"/>
                      </a:lnTo>
                      <a:lnTo>
                        <a:pt x="263" y="30"/>
                      </a:lnTo>
                      <a:lnTo>
                        <a:pt x="249" y="20"/>
                      </a:lnTo>
                      <a:lnTo>
                        <a:pt x="230" y="8"/>
                      </a:lnTo>
                      <a:lnTo>
                        <a:pt x="210" y="1"/>
                      </a:lnTo>
                      <a:lnTo>
                        <a:pt x="199" y="0"/>
                      </a:lnTo>
                      <a:lnTo>
                        <a:pt x="188" y="2"/>
                      </a:lnTo>
                      <a:lnTo>
                        <a:pt x="173" y="8"/>
                      </a:lnTo>
                      <a:lnTo>
                        <a:pt x="160" y="14"/>
                      </a:lnTo>
                      <a:lnTo>
                        <a:pt x="148" y="18"/>
                      </a:lnTo>
                      <a:lnTo>
                        <a:pt x="131" y="21"/>
                      </a:lnTo>
                      <a:lnTo>
                        <a:pt x="104" y="21"/>
                      </a:lnTo>
                      <a:lnTo>
                        <a:pt x="86" y="20"/>
                      </a:lnTo>
                      <a:lnTo>
                        <a:pt x="67" y="16"/>
                      </a:lnTo>
                      <a:lnTo>
                        <a:pt x="49" y="12"/>
                      </a:lnTo>
                      <a:lnTo>
                        <a:pt x="38" y="12"/>
                      </a:lnTo>
                      <a:lnTo>
                        <a:pt x="25" y="15"/>
                      </a:lnTo>
                      <a:lnTo>
                        <a:pt x="13" y="21"/>
                      </a:lnTo>
                      <a:lnTo>
                        <a:pt x="10" y="27"/>
                      </a:lnTo>
                      <a:lnTo>
                        <a:pt x="10" y="34"/>
                      </a:lnTo>
                      <a:lnTo>
                        <a:pt x="11" y="44"/>
                      </a:lnTo>
                      <a:lnTo>
                        <a:pt x="19" y="50"/>
                      </a:lnTo>
                      <a:lnTo>
                        <a:pt x="50" y="52"/>
                      </a:lnTo>
                      <a:lnTo>
                        <a:pt x="75" y="61"/>
                      </a:lnTo>
                      <a:lnTo>
                        <a:pt x="116" y="69"/>
                      </a:lnTo>
                      <a:lnTo>
                        <a:pt x="123" y="72"/>
                      </a:lnTo>
                      <a:lnTo>
                        <a:pt x="130" y="83"/>
                      </a:lnTo>
                      <a:lnTo>
                        <a:pt x="130" y="93"/>
                      </a:lnTo>
                      <a:lnTo>
                        <a:pt x="119" y="123"/>
                      </a:lnTo>
                      <a:lnTo>
                        <a:pt x="104" y="148"/>
                      </a:lnTo>
                      <a:lnTo>
                        <a:pt x="84" y="171"/>
                      </a:lnTo>
                      <a:lnTo>
                        <a:pt x="53" y="196"/>
                      </a:lnTo>
                      <a:lnTo>
                        <a:pt x="31" y="214"/>
                      </a:lnTo>
                      <a:lnTo>
                        <a:pt x="22" y="219"/>
                      </a:lnTo>
                      <a:lnTo>
                        <a:pt x="13" y="225"/>
                      </a:lnTo>
                      <a:lnTo>
                        <a:pt x="5" y="232"/>
                      </a:lnTo>
                      <a:lnTo>
                        <a:pt x="0" y="240"/>
                      </a:lnTo>
                      <a:lnTo>
                        <a:pt x="0" y="248"/>
                      </a:lnTo>
                      <a:lnTo>
                        <a:pt x="3" y="257"/>
                      </a:lnTo>
                      <a:lnTo>
                        <a:pt x="8" y="261"/>
                      </a:lnTo>
                      <a:lnTo>
                        <a:pt x="18" y="263"/>
                      </a:lnTo>
                      <a:lnTo>
                        <a:pt x="30" y="262"/>
                      </a:lnTo>
                      <a:lnTo>
                        <a:pt x="41" y="257"/>
                      </a:lnTo>
                      <a:lnTo>
                        <a:pt x="62" y="240"/>
                      </a:lnTo>
                      <a:lnTo>
                        <a:pt x="100" y="217"/>
                      </a:lnTo>
                      <a:lnTo>
                        <a:pt x="130" y="189"/>
                      </a:lnTo>
                      <a:lnTo>
                        <a:pt x="134" y="185"/>
                      </a:lnTo>
                      <a:lnTo>
                        <a:pt x="139" y="186"/>
                      </a:lnTo>
                      <a:lnTo>
                        <a:pt x="137" y="194"/>
                      </a:lnTo>
                      <a:lnTo>
                        <a:pt x="107" y="224"/>
                      </a:lnTo>
                      <a:lnTo>
                        <a:pt x="97" y="234"/>
                      </a:lnTo>
                      <a:lnTo>
                        <a:pt x="86" y="246"/>
                      </a:lnTo>
                      <a:lnTo>
                        <a:pt x="63" y="262"/>
                      </a:lnTo>
                      <a:lnTo>
                        <a:pt x="51" y="273"/>
                      </a:lnTo>
                      <a:lnTo>
                        <a:pt x="47" y="282"/>
                      </a:lnTo>
                      <a:lnTo>
                        <a:pt x="48" y="292"/>
                      </a:lnTo>
                      <a:lnTo>
                        <a:pt x="53" y="299"/>
                      </a:lnTo>
                      <a:lnTo>
                        <a:pt x="60" y="304"/>
                      </a:lnTo>
                      <a:lnTo>
                        <a:pt x="71" y="306"/>
                      </a:lnTo>
                      <a:lnTo>
                        <a:pt x="83" y="304"/>
                      </a:lnTo>
                      <a:lnTo>
                        <a:pt x="92" y="299"/>
                      </a:lnTo>
                      <a:lnTo>
                        <a:pt x="120" y="275"/>
                      </a:lnTo>
                      <a:lnTo>
                        <a:pt x="138" y="256"/>
                      </a:lnTo>
                      <a:lnTo>
                        <a:pt x="184" y="203"/>
                      </a:lnTo>
                      <a:lnTo>
                        <a:pt x="168" y="225"/>
                      </a:lnTo>
                      <a:lnTo>
                        <a:pt x="161" y="243"/>
                      </a:lnTo>
                      <a:lnTo>
                        <a:pt x="157" y="252"/>
                      </a:lnTo>
                      <a:lnTo>
                        <a:pt x="149" y="269"/>
                      </a:lnTo>
                      <a:lnTo>
                        <a:pt x="129" y="296"/>
                      </a:lnTo>
                      <a:lnTo>
                        <a:pt x="122" y="305"/>
                      </a:lnTo>
                      <a:lnTo>
                        <a:pt x="118" y="314"/>
                      </a:lnTo>
                      <a:lnTo>
                        <a:pt x="117" y="322"/>
                      </a:lnTo>
                      <a:lnTo>
                        <a:pt x="119" y="329"/>
                      </a:lnTo>
                      <a:lnTo>
                        <a:pt x="125" y="336"/>
                      </a:lnTo>
                      <a:lnTo>
                        <a:pt x="133" y="340"/>
                      </a:lnTo>
                      <a:lnTo>
                        <a:pt x="145" y="339"/>
                      </a:lnTo>
                      <a:lnTo>
                        <a:pt x="154" y="336"/>
                      </a:lnTo>
                      <a:lnTo>
                        <a:pt x="191" y="284"/>
                      </a:lnTo>
                      <a:lnTo>
                        <a:pt x="212" y="242"/>
                      </a:lnTo>
                      <a:lnTo>
                        <a:pt x="229" y="209"/>
                      </a:lnTo>
                      <a:lnTo>
                        <a:pt x="232" y="204"/>
                      </a:lnTo>
                      <a:lnTo>
                        <a:pt x="238" y="204"/>
                      </a:lnTo>
                      <a:lnTo>
                        <a:pt x="240" y="208"/>
                      </a:lnTo>
                      <a:lnTo>
                        <a:pt x="237" y="232"/>
                      </a:lnTo>
                      <a:lnTo>
                        <a:pt x="235" y="251"/>
                      </a:lnTo>
                      <a:lnTo>
                        <a:pt x="236" y="276"/>
                      </a:lnTo>
                      <a:lnTo>
                        <a:pt x="236" y="309"/>
                      </a:lnTo>
                      <a:lnTo>
                        <a:pt x="237" y="315"/>
                      </a:lnTo>
                      <a:lnTo>
                        <a:pt x="241" y="321"/>
                      </a:lnTo>
                      <a:lnTo>
                        <a:pt x="248" y="327"/>
                      </a:lnTo>
                      <a:lnTo>
                        <a:pt x="257" y="329"/>
                      </a:lnTo>
                      <a:lnTo>
                        <a:pt x="266" y="328"/>
                      </a:lnTo>
                      <a:lnTo>
                        <a:pt x="272" y="324"/>
                      </a:lnTo>
                      <a:lnTo>
                        <a:pt x="276" y="316"/>
                      </a:lnTo>
                      <a:lnTo>
                        <a:pt x="277" y="297"/>
                      </a:lnTo>
                      <a:lnTo>
                        <a:pt x="275" y="272"/>
                      </a:lnTo>
                      <a:lnTo>
                        <a:pt x="275" y="251"/>
                      </a:lnTo>
                      <a:lnTo>
                        <a:pt x="279" y="217"/>
                      </a:lnTo>
                      <a:lnTo>
                        <a:pt x="282" y="204"/>
                      </a:lnTo>
                      <a:lnTo>
                        <a:pt x="287" y="193"/>
                      </a:lnTo>
                      <a:lnTo>
                        <a:pt x="322" y="145"/>
                      </a:lnTo>
                      <a:lnTo>
                        <a:pt x="346" y="110"/>
                      </a:lnTo>
                      <a:lnTo>
                        <a:pt x="347" y="96"/>
                      </a:lnTo>
                      <a:lnTo>
                        <a:pt x="341" y="79"/>
                      </a:lnTo>
                      <a:lnTo>
                        <a:pt x="330" y="65"/>
                      </a:lnTo>
                      <a:close/>
                    </a:path>
                  </a:pathLst>
                </a:custGeom>
                <a:solidFill>
                  <a:srgbClr val="FFC080"/>
                </a:solidFill>
                <a:ln w="12700">
                  <a:solidFill>
                    <a:srgbClr val="000000"/>
                  </a:solidFill>
                  <a:prstDash val="solid"/>
                  <a:round/>
                  <a:headEnd/>
                  <a:tailEnd/>
                </a:ln>
              </p:spPr>
              <p:txBody>
                <a:bodyPr/>
                <a:lstStyle/>
                <a:p>
                  <a:endParaRPr lang="en-US"/>
                </a:p>
              </p:txBody>
            </p:sp>
          </p:grpSp>
          <p:sp>
            <p:nvSpPr>
              <p:cNvPr id="53280" name="Arc 56"/>
              <p:cNvSpPr>
                <a:spLocks/>
              </p:cNvSpPr>
              <p:nvPr/>
            </p:nvSpPr>
            <p:spPr bwMode="auto">
              <a:xfrm>
                <a:off x="1882" y="1662"/>
                <a:ext cx="36" cy="63"/>
              </a:xfrm>
              <a:custGeom>
                <a:avLst/>
                <a:gdLst>
                  <a:gd name="T0" fmla="*/ 0 w 27287"/>
                  <a:gd name="T1" fmla="*/ 0 h 25817"/>
                  <a:gd name="T2" fmla="*/ 0 w 27287"/>
                  <a:gd name="T3" fmla="*/ 0 h 25817"/>
                  <a:gd name="T4" fmla="*/ 0 w 27287"/>
                  <a:gd name="T5" fmla="*/ 0 h 25817"/>
                  <a:gd name="T6" fmla="*/ 0 60000 65536"/>
                  <a:gd name="T7" fmla="*/ 0 60000 65536"/>
                  <a:gd name="T8" fmla="*/ 0 60000 65536"/>
                  <a:gd name="T9" fmla="*/ 0 w 27287"/>
                  <a:gd name="T10" fmla="*/ 0 h 25817"/>
                  <a:gd name="T11" fmla="*/ 27287 w 27287"/>
                  <a:gd name="T12" fmla="*/ 25817 h 25817"/>
                </a:gdLst>
                <a:ahLst/>
                <a:cxnLst>
                  <a:cxn ang="T6">
                    <a:pos x="T0" y="T1"/>
                  </a:cxn>
                  <a:cxn ang="T7">
                    <a:pos x="T2" y="T3"/>
                  </a:cxn>
                  <a:cxn ang="T8">
                    <a:pos x="T4" y="T5"/>
                  </a:cxn>
                </a:cxnLst>
                <a:rect l="T9" t="T10" r="T11" b="T12"/>
                <a:pathLst>
                  <a:path w="27287" h="25817" fill="none" extrusionOk="0">
                    <a:moveTo>
                      <a:pt x="26871" y="-1"/>
                    </a:moveTo>
                    <a:cubicBezTo>
                      <a:pt x="27147" y="1388"/>
                      <a:pt x="27287" y="2801"/>
                      <a:pt x="27287" y="4217"/>
                    </a:cubicBezTo>
                    <a:cubicBezTo>
                      <a:pt x="27287" y="16146"/>
                      <a:pt x="17616" y="25817"/>
                      <a:pt x="5687" y="25817"/>
                    </a:cubicBezTo>
                    <a:cubicBezTo>
                      <a:pt x="3765" y="25817"/>
                      <a:pt x="1853" y="25560"/>
                      <a:pt x="0" y="25054"/>
                    </a:cubicBezTo>
                  </a:path>
                  <a:path w="27287" h="25817" stroke="0" extrusionOk="0">
                    <a:moveTo>
                      <a:pt x="26871" y="-1"/>
                    </a:moveTo>
                    <a:cubicBezTo>
                      <a:pt x="27147" y="1388"/>
                      <a:pt x="27287" y="2801"/>
                      <a:pt x="27287" y="4217"/>
                    </a:cubicBezTo>
                    <a:cubicBezTo>
                      <a:pt x="27287" y="16146"/>
                      <a:pt x="17616" y="25817"/>
                      <a:pt x="5687" y="25817"/>
                    </a:cubicBezTo>
                    <a:cubicBezTo>
                      <a:pt x="3765" y="25817"/>
                      <a:pt x="1853" y="25560"/>
                      <a:pt x="0" y="25054"/>
                    </a:cubicBezTo>
                    <a:lnTo>
                      <a:pt x="5687" y="4217"/>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3272" name="Group 57"/>
            <p:cNvGrpSpPr>
              <a:grpSpLocks/>
            </p:cNvGrpSpPr>
            <p:nvPr/>
          </p:nvGrpSpPr>
          <p:grpSpPr bwMode="auto">
            <a:xfrm>
              <a:off x="5160" y="1867"/>
              <a:ext cx="447" cy="340"/>
              <a:chOff x="3624" y="1615"/>
              <a:chExt cx="447" cy="340"/>
            </a:xfrm>
          </p:grpSpPr>
          <p:grpSp>
            <p:nvGrpSpPr>
              <p:cNvPr id="53273" name="Group 58"/>
              <p:cNvGrpSpPr>
                <a:grpSpLocks/>
              </p:cNvGrpSpPr>
              <p:nvPr/>
            </p:nvGrpSpPr>
            <p:grpSpPr bwMode="auto">
              <a:xfrm>
                <a:off x="3624" y="1615"/>
                <a:ext cx="447" cy="340"/>
                <a:chOff x="3624" y="1615"/>
                <a:chExt cx="447" cy="340"/>
              </a:xfrm>
            </p:grpSpPr>
            <p:sp>
              <p:nvSpPr>
                <p:cNvPr id="53275" name="Freeform 59"/>
                <p:cNvSpPr>
                  <a:spLocks/>
                </p:cNvSpPr>
                <p:nvPr/>
              </p:nvSpPr>
              <p:spPr bwMode="auto">
                <a:xfrm>
                  <a:off x="3625" y="1688"/>
                  <a:ext cx="69" cy="191"/>
                </a:xfrm>
                <a:custGeom>
                  <a:avLst/>
                  <a:gdLst>
                    <a:gd name="T0" fmla="*/ 12 w 69"/>
                    <a:gd name="T1" fmla="*/ 0 h 191"/>
                    <a:gd name="T2" fmla="*/ 6 w 69"/>
                    <a:gd name="T3" fmla="*/ 19 h 191"/>
                    <a:gd name="T4" fmla="*/ 3 w 69"/>
                    <a:gd name="T5" fmla="*/ 36 h 191"/>
                    <a:gd name="T6" fmla="*/ 0 w 69"/>
                    <a:gd name="T7" fmla="*/ 59 h 191"/>
                    <a:gd name="T8" fmla="*/ 0 w 69"/>
                    <a:gd name="T9" fmla="*/ 74 h 191"/>
                    <a:gd name="T10" fmla="*/ 0 w 69"/>
                    <a:gd name="T11" fmla="*/ 92 h 191"/>
                    <a:gd name="T12" fmla="*/ 5 w 69"/>
                    <a:gd name="T13" fmla="*/ 115 h 191"/>
                    <a:gd name="T14" fmla="*/ 12 w 69"/>
                    <a:gd name="T15" fmla="*/ 140 h 191"/>
                    <a:gd name="T16" fmla="*/ 19 w 69"/>
                    <a:gd name="T17" fmla="*/ 157 h 191"/>
                    <a:gd name="T18" fmla="*/ 27 w 69"/>
                    <a:gd name="T19" fmla="*/ 173 h 191"/>
                    <a:gd name="T20" fmla="*/ 38 w 69"/>
                    <a:gd name="T21" fmla="*/ 183 h 191"/>
                    <a:gd name="T22" fmla="*/ 51 w 69"/>
                    <a:gd name="T23" fmla="*/ 190 h 191"/>
                    <a:gd name="T24" fmla="*/ 62 w 69"/>
                    <a:gd name="T25" fmla="*/ 191 h 191"/>
                    <a:gd name="T26" fmla="*/ 66 w 69"/>
                    <a:gd name="T27" fmla="*/ 179 h 191"/>
                    <a:gd name="T28" fmla="*/ 67 w 69"/>
                    <a:gd name="T29" fmla="*/ 169 h 191"/>
                    <a:gd name="T30" fmla="*/ 69 w 69"/>
                    <a:gd name="T31" fmla="*/ 152 h 191"/>
                    <a:gd name="T32" fmla="*/ 69 w 69"/>
                    <a:gd name="T33" fmla="*/ 137 h 191"/>
                    <a:gd name="T34" fmla="*/ 65 w 69"/>
                    <a:gd name="T35" fmla="*/ 97 h 191"/>
                    <a:gd name="T36" fmla="*/ 38 w 69"/>
                    <a:gd name="T37" fmla="*/ 11 h 191"/>
                    <a:gd name="T38" fmla="*/ 24 w 69"/>
                    <a:gd name="T39" fmla="*/ 2 h 191"/>
                    <a:gd name="T40" fmla="*/ 12 w 69"/>
                    <a:gd name="T41" fmla="*/ 0 h 1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191"/>
                    <a:gd name="T65" fmla="*/ 69 w 69"/>
                    <a:gd name="T66" fmla="*/ 191 h 1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191">
                      <a:moveTo>
                        <a:pt x="12" y="0"/>
                      </a:moveTo>
                      <a:lnTo>
                        <a:pt x="6" y="19"/>
                      </a:lnTo>
                      <a:lnTo>
                        <a:pt x="3" y="36"/>
                      </a:lnTo>
                      <a:lnTo>
                        <a:pt x="0" y="59"/>
                      </a:lnTo>
                      <a:lnTo>
                        <a:pt x="0" y="74"/>
                      </a:lnTo>
                      <a:lnTo>
                        <a:pt x="0" y="92"/>
                      </a:lnTo>
                      <a:lnTo>
                        <a:pt x="5" y="115"/>
                      </a:lnTo>
                      <a:lnTo>
                        <a:pt x="12" y="140"/>
                      </a:lnTo>
                      <a:lnTo>
                        <a:pt x="19" y="157"/>
                      </a:lnTo>
                      <a:lnTo>
                        <a:pt x="27" y="173"/>
                      </a:lnTo>
                      <a:lnTo>
                        <a:pt x="38" y="183"/>
                      </a:lnTo>
                      <a:lnTo>
                        <a:pt x="51" y="190"/>
                      </a:lnTo>
                      <a:lnTo>
                        <a:pt x="62" y="191"/>
                      </a:lnTo>
                      <a:lnTo>
                        <a:pt x="66" y="179"/>
                      </a:lnTo>
                      <a:lnTo>
                        <a:pt x="67" y="169"/>
                      </a:lnTo>
                      <a:lnTo>
                        <a:pt x="69" y="152"/>
                      </a:lnTo>
                      <a:lnTo>
                        <a:pt x="69" y="137"/>
                      </a:lnTo>
                      <a:lnTo>
                        <a:pt x="65" y="97"/>
                      </a:lnTo>
                      <a:lnTo>
                        <a:pt x="38" y="11"/>
                      </a:lnTo>
                      <a:lnTo>
                        <a:pt x="24" y="2"/>
                      </a:lnTo>
                      <a:lnTo>
                        <a:pt x="12" y="0"/>
                      </a:lnTo>
                      <a:close/>
                    </a:path>
                  </a:pathLst>
                </a:custGeom>
                <a:solidFill>
                  <a:srgbClr val="202020"/>
                </a:solidFill>
                <a:ln w="12700">
                  <a:solidFill>
                    <a:srgbClr val="000000"/>
                  </a:solidFill>
                  <a:prstDash val="solid"/>
                  <a:round/>
                  <a:headEnd/>
                  <a:tailEnd/>
                </a:ln>
              </p:spPr>
              <p:txBody>
                <a:bodyPr/>
                <a:lstStyle/>
                <a:p>
                  <a:endParaRPr lang="en-US"/>
                </a:p>
              </p:txBody>
            </p:sp>
            <p:grpSp>
              <p:nvGrpSpPr>
                <p:cNvPr id="53276" name="Group 60"/>
                <p:cNvGrpSpPr>
                  <a:grpSpLocks/>
                </p:cNvGrpSpPr>
                <p:nvPr/>
              </p:nvGrpSpPr>
              <p:grpSpPr bwMode="auto">
                <a:xfrm>
                  <a:off x="3624" y="1615"/>
                  <a:ext cx="447" cy="340"/>
                  <a:chOff x="3624" y="1615"/>
                  <a:chExt cx="447" cy="340"/>
                </a:xfrm>
              </p:grpSpPr>
              <p:sp>
                <p:nvSpPr>
                  <p:cNvPr id="53277" name="Freeform 61"/>
                  <p:cNvSpPr>
                    <a:spLocks/>
                  </p:cNvSpPr>
                  <p:nvPr/>
                </p:nvSpPr>
                <p:spPr bwMode="auto">
                  <a:xfrm>
                    <a:off x="3624" y="1628"/>
                    <a:ext cx="213" cy="222"/>
                  </a:xfrm>
                  <a:custGeom>
                    <a:avLst/>
                    <a:gdLst>
                      <a:gd name="T0" fmla="*/ 213 w 213"/>
                      <a:gd name="T1" fmla="*/ 0 h 222"/>
                      <a:gd name="T2" fmla="*/ 10 w 213"/>
                      <a:gd name="T3" fmla="*/ 69 h 222"/>
                      <a:gd name="T4" fmla="*/ 3 w 213"/>
                      <a:gd name="T5" fmla="*/ 108 h 222"/>
                      <a:gd name="T6" fmla="*/ 0 w 213"/>
                      <a:gd name="T7" fmla="*/ 144 h 222"/>
                      <a:gd name="T8" fmla="*/ 9 w 213"/>
                      <a:gd name="T9" fmla="*/ 186 h 222"/>
                      <a:gd name="T10" fmla="*/ 27 w 213"/>
                      <a:gd name="T11" fmla="*/ 222 h 222"/>
                      <a:gd name="T12" fmla="*/ 99 w 213"/>
                      <a:gd name="T13" fmla="*/ 171 h 222"/>
                      <a:gd name="T14" fmla="*/ 180 w 213"/>
                      <a:gd name="T15" fmla="*/ 156 h 222"/>
                      <a:gd name="T16" fmla="*/ 213 w 213"/>
                      <a:gd name="T17" fmla="*/ 0 h 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3"/>
                      <a:gd name="T28" fmla="*/ 0 h 222"/>
                      <a:gd name="T29" fmla="*/ 213 w 213"/>
                      <a:gd name="T30" fmla="*/ 222 h 2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3" h="222">
                        <a:moveTo>
                          <a:pt x="213" y="0"/>
                        </a:moveTo>
                        <a:lnTo>
                          <a:pt x="10" y="69"/>
                        </a:lnTo>
                        <a:lnTo>
                          <a:pt x="3" y="108"/>
                        </a:lnTo>
                        <a:lnTo>
                          <a:pt x="0" y="144"/>
                        </a:lnTo>
                        <a:lnTo>
                          <a:pt x="9" y="186"/>
                        </a:lnTo>
                        <a:lnTo>
                          <a:pt x="27" y="222"/>
                        </a:lnTo>
                        <a:lnTo>
                          <a:pt x="99" y="171"/>
                        </a:lnTo>
                        <a:lnTo>
                          <a:pt x="180" y="156"/>
                        </a:lnTo>
                        <a:lnTo>
                          <a:pt x="213" y="0"/>
                        </a:lnTo>
                        <a:close/>
                      </a:path>
                    </a:pathLst>
                  </a:custGeom>
                  <a:solidFill>
                    <a:srgbClr val="FFC080"/>
                  </a:solidFill>
                  <a:ln w="12700">
                    <a:solidFill>
                      <a:srgbClr val="000000"/>
                    </a:solidFill>
                    <a:prstDash val="solid"/>
                    <a:round/>
                    <a:headEnd/>
                    <a:tailEnd/>
                  </a:ln>
                </p:spPr>
                <p:txBody>
                  <a:bodyPr/>
                  <a:lstStyle/>
                  <a:p>
                    <a:endParaRPr lang="en-US"/>
                  </a:p>
                </p:txBody>
              </p:sp>
              <p:sp>
                <p:nvSpPr>
                  <p:cNvPr id="53278" name="Freeform 62"/>
                  <p:cNvSpPr>
                    <a:spLocks/>
                  </p:cNvSpPr>
                  <p:nvPr/>
                </p:nvSpPr>
                <p:spPr bwMode="auto">
                  <a:xfrm>
                    <a:off x="3724" y="1615"/>
                    <a:ext cx="347" cy="340"/>
                  </a:xfrm>
                  <a:custGeom>
                    <a:avLst/>
                    <a:gdLst>
                      <a:gd name="T0" fmla="*/ 27 w 347"/>
                      <a:gd name="T1" fmla="*/ 54 h 340"/>
                      <a:gd name="T2" fmla="*/ 55 w 347"/>
                      <a:gd name="T3" fmla="*/ 40 h 340"/>
                      <a:gd name="T4" fmla="*/ 84 w 347"/>
                      <a:gd name="T5" fmla="*/ 30 h 340"/>
                      <a:gd name="T6" fmla="*/ 117 w 347"/>
                      <a:gd name="T7" fmla="*/ 8 h 340"/>
                      <a:gd name="T8" fmla="*/ 148 w 347"/>
                      <a:gd name="T9" fmla="*/ 0 h 340"/>
                      <a:gd name="T10" fmla="*/ 174 w 347"/>
                      <a:gd name="T11" fmla="*/ 8 h 340"/>
                      <a:gd name="T12" fmla="*/ 199 w 347"/>
                      <a:gd name="T13" fmla="*/ 18 h 340"/>
                      <a:gd name="T14" fmla="*/ 243 w 347"/>
                      <a:gd name="T15" fmla="*/ 21 h 340"/>
                      <a:gd name="T16" fmla="*/ 280 w 347"/>
                      <a:gd name="T17" fmla="*/ 16 h 340"/>
                      <a:gd name="T18" fmla="*/ 309 w 347"/>
                      <a:gd name="T19" fmla="*/ 12 h 340"/>
                      <a:gd name="T20" fmla="*/ 334 w 347"/>
                      <a:gd name="T21" fmla="*/ 21 h 340"/>
                      <a:gd name="T22" fmla="*/ 337 w 347"/>
                      <a:gd name="T23" fmla="*/ 34 h 340"/>
                      <a:gd name="T24" fmla="*/ 328 w 347"/>
                      <a:gd name="T25" fmla="*/ 50 h 340"/>
                      <a:gd name="T26" fmla="*/ 272 w 347"/>
                      <a:gd name="T27" fmla="*/ 61 h 340"/>
                      <a:gd name="T28" fmla="*/ 224 w 347"/>
                      <a:gd name="T29" fmla="*/ 72 h 340"/>
                      <a:gd name="T30" fmla="*/ 217 w 347"/>
                      <a:gd name="T31" fmla="*/ 93 h 340"/>
                      <a:gd name="T32" fmla="*/ 243 w 347"/>
                      <a:gd name="T33" fmla="*/ 148 h 340"/>
                      <a:gd name="T34" fmla="*/ 294 w 347"/>
                      <a:gd name="T35" fmla="*/ 196 h 340"/>
                      <a:gd name="T36" fmla="*/ 325 w 347"/>
                      <a:gd name="T37" fmla="*/ 219 h 340"/>
                      <a:gd name="T38" fmla="*/ 342 w 347"/>
                      <a:gd name="T39" fmla="*/ 232 h 340"/>
                      <a:gd name="T40" fmla="*/ 347 w 347"/>
                      <a:gd name="T41" fmla="*/ 248 h 340"/>
                      <a:gd name="T42" fmla="*/ 339 w 347"/>
                      <a:gd name="T43" fmla="*/ 260 h 340"/>
                      <a:gd name="T44" fmla="*/ 317 w 347"/>
                      <a:gd name="T45" fmla="*/ 262 h 340"/>
                      <a:gd name="T46" fmla="*/ 285 w 347"/>
                      <a:gd name="T47" fmla="*/ 240 h 340"/>
                      <a:gd name="T48" fmla="*/ 217 w 347"/>
                      <a:gd name="T49" fmla="*/ 189 h 340"/>
                      <a:gd name="T50" fmla="*/ 208 w 347"/>
                      <a:gd name="T51" fmla="*/ 186 h 340"/>
                      <a:gd name="T52" fmla="*/ 240 w 347"/>
                      <a:gd name="T53" fmla="*/ 224 h 340"/>
                      <a:gd name="T54" fmla="*/ 261 w 347"/>
                      <a:gd name="T55" fmla="*/ 246 h 340"/>
                      <a:gd name="T56" fmla="*/ 296 w 347"/>
                      <a:gd name="T57" fmla="*/ 273 h 340"/>
                      <a:gd name="T58" fmla="*/ 299 w 347"/>
                      <a:gd name="T59" fmla="*/ 292 h 340"/>
                      <a:gd name="T60" fmla="*/ 287 w 347"/>
                      <a:gd name="T61" fmla="*/ 304 h 340"/>
                      <a:gd name="T62" fmla="*/ 264 w 347"/>
                      <a:gd name="T63" fmla="*/ 304 h 340"/>
                      <a:gd name="T64" fmla="*/ 227 w 347"/>
                      <a:gd name="T65" fmla="*/ 275 h 340"/>
                      <a:gd name="T66" fmla="*/ 163 w 347"/>
                      <a:gd name="T67" fmla="*/ 203 h 340"/>
                      <a:gd name="T68" fmla="*/ 186 w 347"/>
                      <a:gd name="T69" fmla="*/ 243 h 340"/>
                      <a:gd name="T70" fmla="*/ 198 w 347"/>
                      <a:gd name="T71" fmla="*/ 269 h 340"/>
                      <a:gd name="T72" fmla="*/ 225 w 347"/>
                      <a:gd name="T73" fmla="*/ 305 h 340"/>
                      <a:gd name="T74" fmla="*/ 230 w 347"/>
                      <a:gd name="T75" fmla="*/ 322 h 340"/>
                      <a:gd name="T76" fmla="*/ 222 w 347"/>
                      <a:gd name="T77" fmla="*/ 336 h 340"/>
                      <a:gd name="T78" fmla="*/ 202 w 347"/>
                      <a:gd name="T79" fmla="*/ 339 h 340"/>
                      <a:gd name="T80" fmla="*/ 156 w 347"/>
                      <a:gd name="T81" fmla="*/ 284 h 340"/>
                      <a:gd name="T82" fmla="*/ 118 w 347"/>
                      <a:gd name="T83" fmla="*/ 209 h 340"/>
                      <a:gd name="T84" fmla="*/ 109 w 347"/>
                      <a:gd name="T85" fmla="*/ 204 h 340"/>
                      <a:gd name="T86" fmla="*/ 110 w 347"/>
                      <a:gd name="T87" fmla="*/ 232 h 340"/>
                      <a:gd name="T88" fmla="*/ 111 w 347"/>
                      <a:gd name="T89" fmla="*/ 276 h 340"/>
                      <a:gd name="T90" fmla="*/ 110 w 347"/>
                      <a:gd name="T91" fmla="*/ 315 h 340"/>
                      <a:gd name="T92" fmla="*/ 99 w 347"/>
                      <a:gd name="T93" fmla="*/ 327 h 340"/>
                      <a:gd name="T94" fmla="*/ 81 w 347"/>
                      <a:gd name="T95" fmla="*/ 328 h 340"/>
                      <a:gd name="T96" fmla="*/ 71 w 347"/>
                      <a:gd name="T97" fmla="*/ 316 h 340"/>
                      <a:gd name="T98" fmla="*/ 72 w 347"/>
                      <a:gd name="T99" fmla="*/ 272 h 340"/>
                      <a:gd name="T100" fmla="*/ 68 w 347"/>
                      <a:gd name="T101" fmla="*/ 217 h 340"/>
                      <a:gd name="T102" fmla="*/ 60 w 347"/>
                      <a:gd name="T103" fmla="*/ 193 h 340"/>
                      <a:gd name="T104" fmla="*/ 1 w 347"/>
                      <a:gd name="T105" fmla="*/ 110 h 340"/>
                      <a:gd name="T106" fmla="*/ 6 w 347"/>
                      <a:gd name="T107" fmla="*/ 79 h 3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7"/>
                      <a:gd name="T163" fmla="*/ 0 h 340"/>
                      <a:gd name="T164" fmla="*/ 347 w 347"/>
                      <a:gd name="T165" fmla="*/ 340 h 3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7" h="340">
                        <a:moveTo>
                          <a:pt x="17" y="65"/>
                        </a:moveTo>
                        <a:lnTo>
                          <a:pt x="27" y="54"/>
                        </a:lnTo>
                        <a:lnTo>
                          <a:pt x="40" y="45"/>
                        </a:lnTo>
                        <a:lnTo>
                          <a:pt x="55" y="40"/>
                        </a:lnTo>
                        <a:lnTo>
                          <a:pt x="75" y="36"/>
                        </a:lnTo>
                        <a:lnTo>
                          <a:pt x="84" y="30"/>
                        </a:lnTo>
                        <a:lnTo>
                          <a:pt x="98" y="20"/>
                        </a:lnTo>
                        <a:lnTo>
                          <a:pt x="117" y="8"/>
                        </a:lnTo>
                        <a:lnTo>
                          <a:pt x="137" y="1"/>
                        </a:lnTo>
                        <a:lnTo>
                          <a:pt x="148" y="0"/>
                        </a:lnTo>
                        <a:lnTo>
                          <a:pt x="159" y="2"/>
                        </a:lnTo>
                        <a:lnTo>
                          <a:pt x="174" y="8"/>
                        </a:lnTo>
                        <a:lnTo>
                          <a:pt x="187" y="14"/>
                        </a:lnTo>
                        <a:lnTo>
                          <a:pt x="199" y="18"/>
                        </a:lnTo>
                        <a:lnTo>
                          <a:pt x="216" y="21"/>
                        </a:lnTo>
                        <a:lnTo>
                          <a:pt x="243" y="21"/>
                        </a:lnTo>
                        <a:lnTo>
                          <a:pt x="261" y="20"/>
                        </a:lnTo>
                        <a:lnTo>
                          <a:pt x="280" y="16"/>
                        </a:lnTo>
                        <a:lnTo>
                          <a:pt x="298" y="12"/>
                        </a:lnTo>
                        <a:lnTo>
                          <a:pt x="309" y="12"/>
                        </a:lnTo>
                        <a:lnTo>
                          <a:pt x="322" y="15"/>
                        </a:lnTo>
                        <a:lnTo>
                          <a:pt x="334" y="21"/>
                        </a:lnTo>
                        <a:lnTo>
                          <a:pt x="337" y="27"/>
                        </a:lnTo>
                        <a:lnTo>
                          <a:pt x="337" y="34"/>
                        </a:lnTo>
                        <a:lnTo>
                          <a:pt x="336" y="44"/>
                        </a:lnTo>
                        <a:lnTo>
                          <a:pt x="328" y="50"/>
                        </a:lnTo>
                        <a:lnTo>
                          <a:pt x="297" y="52"/>
                        </a:lnTo>
                        <a:lnTo>
                          <a:pt x="272" y="61"/>
                        </a:lnTo>
                        <a:lnTo>
                          <a:pt x="231" y="69"/>
                        </a:lnTo>
                        <a:lnTo>
                          <a:pt x="224" y="72"/>
                        </a:lnTo>
                        <a:lnTo>
                          <a:pt x="217" y="83"/>
                        </a:lnTo>
                        <a:lnTo>
                          <a:pt x="217" y="93"/>
                        </a:lnTo>
                        <a:lnTo>
                          <a:pt x="228" y="123"/>
                        </a:lnTo>
                        <a:lnTo>
                          <a:pt x="243" y="148"/>
                        </a:lnTo>
                        <a:lnTo>
                          <a:pt x="263" y="171"/>
                        </a:lnTo>
                        <a:lnTo>
                          <a:pt x="294" y="196"/>
                        </a:lnTo>
                        <a:lnTo>
                          <a:pt x="316" y="214"/>
                        </a:lnTo>
                        <a:lnTo>
                          <a:pt x="325" y="219"/>
                        </a:lnTo>
                        <a:lnTo>
                          <a:pt x="334" y="225"/>
                        </a:lnTo>
                        <a:lnTo>
                          <a:pt x="342" y="232"/>
                        </a:lnTo>
                        <a:lnTo>
                          <a:pt x="347" y="240"/>
                        </a:lnTo>
                        <a:lnTo>
                          <a:pt x="347" y="248"/>
                        </a:lnTo>
                        <a:lnTo>
                          <a:pt x="344" y="256"/>
                        </a:lnTo>
                        <a:lnTo>
                          <a:pt x="339" y="260"/>
                        </a:lnTo>
                        <a:lnTo>
                          <a:pt x="329" y="263"/>
                        </a:lnTo>
                        <a:lnTo>
                          <a:pt x="317" y="262"/>
                        </a:lnTo>
                        <a:lnTo>
                          <a:pt x="306" y="256"/>
                        </a:lnTo>
                        <a:lnTo>
                          <a:pt x="285" y="240"/>
                        </a:lnTo>
                        <a:lnTo>
                          <a:pt x="247" y="217"/>
                        </a:lnTo>
                        <a:lnTo>
                          <a:pt x="217" y="189"/>
                        </a:lnTo>
                        <a:lnTo>
                          <a:pt x="213" y="185"/>
                        </a:lnTo>
                        <a:lnTo>
                          <a:pt x="208" y="186"/>
                        </a:lnTo>
                        <a:lnTo>
                          <a:pt x="210" y="194"/>
                        </a:lnTo>
                        <a:lnTo>
                          <a:pt x="240" y="224"/>
                        </a:lnTo>
                        <a:lnTo>
                          <a:pt x="250" y="234"/>
                        </a:lnTo>
                        <a:lnTo>
                          <a:pt x="261" y="246"/>
                        </a:lnTo>
                        <a:lnTo>
                          <a:pt x="284" y="262"/>
                        </a:lnTo>
                        <a:lnTo>
                          <a:pt x="296" y="273"/>
                        </a:lnTo>
                        <a:lnTo>
                          <a:pt x="300" y="282"/>
                        </a:lnTo>
                        <a:lnTo>
                          <a:pt x="299" y="292"/>
                        </a:lnTo>
                        <a:lnTo>
                          <a:pt x="294" y="299"/>
                        </a:lnTo>
                        <a:lnTo>
                          <a:pt x="287" y="304"/>
                        </a:lnTo>
                        <a:lnTo>
                          <a:pt x="276" y="306"/>
                        </a:lnTo>
                        <a:lnTo>
                          <a:pt x="264" y="304"/>
                        </a:lnTo>
                        <a:lnTo>
                          <a:pt x="255" y="299"/>
                        </a:lnTo>
                        <a:lnTo>
                          <a:pt x="227" y="275"/>
                        </a:lnTo>
                        <a:lnTo>
                          <a:pt x="209" y="255"/>
                        </a:lnTo>
                        <a:lnTo>
                          <a:pt x="163" y="203"/>
                        </a:lnTo>
                        <a:lnTo>
                          <a:pt x="179" y="225"/>
                        </a:lnTo>
                        <a:lnTo>
                          <a:pt x="186" y="243"/>
                        </a:lnTo>
                        <a:lnTo>
                          <a:pt x="190" y="252"/>
                        </a:lnTo>
                        <a:lnTo>
                          <a:pt x="198" y="269"/>
                        </a:lnTo>
                        <a:lnTo>
                          <a:pt x="218" y="296"/>
                        </a:lnTo>
                        <a:lnTo>
                          <a:pt x="225" y="305"/>
                        </a:lnTo>
                        <a:lnTo>
                          <a:pt x="229" y="314"/>
                        </a:lnTo>
                        <a:lnTo>
                          <a:pt x="230" y="322"/>
                        </a:lnTo>
                        <a:lnTo>
                          <a:pt x="228" y="329"/>
                        </a:lnTo>
                        <a:lnTo>
                          <a:pt x="222" y="336"/>
                        </a:lnTo>
                        <a:lnTo>
                          <a:pt x="214" y="340"/>
                        </a:lnTo>
                        <a:lnTo>
                          <a:pt x="202" y="339"/>
                        </a:lnTo>
                        <a:lnTo>
                          <a:pt x="193" y="336"/>
                        </a:lnTo>
                        <a:lnTo>
                          <a:pt x="156" y="284"/>
                        </a:lnTo>
                        <a:lnTo>
                          <a:pt x="135" y="242"/>
                        </a:lnTo>
                        <a:lnTo>
                          <a:pt x="118" y="209"/>
                        </a:lnTo>
                        <a:lnTo>
                          <a:pt x="115" y="204"/>
                        </a:lnTo>
                        <a:lnTo>
                          <a:pt x="109" y="204"/>
                        </a:lnTo>
                        <a:lnTo>
                          <a:pt x="107" y="208"/>
                        </a:lnTo>
                        <a:lnTo>
                          <a:pt x="110" y="232"/>
                        </a:lnTo>
                        <a:lnTo>
                          <a:pt x="112" y="251"/>
                        </a:lnTo>
                        <a:lnTo>
                          <a:pt x="111" y="276"/>
                        </a:lnTo>
                        <a:lnTo>
                          <a:pt x="111" y="309"/>
                        </a:lnTo>
                        <a:lnTo>
                          <a:pt x="110" y="315"/>
                        </a:lnTo>
                        <a:lnTo>
                          <a:pt x="106" y="321"/>
                        </a:lnTo>
                        <a:lnTo>
                          <a:pt x="99" y="327"/>
                        </a:lnTo>
                        <a:lnTo>
                          <a:pt x="90" y="329"/>
                        </a:lnTo>
                        <a:lnTo>
                          <a:pt x="81" y="328"/>
                        </a:lnTo>
                        <a:lnTo>
                          <a:pt x="75" y="324"/>
                        </a:lnTo>
                        <a:lnTo>
                          <a:pt x="71" y="316"/>
                        </a:lnTo>
                        <a:lnTo>
                          <a:pt x="70" y="297"/>
                        </a:lnTo>
                        <a:lnTo>
                          <a:pt x="72" y="272"/>
                        </a:lnTo>
                        <a:lnTo>
                          <a:pt x="72" y="251"/>
                        </a:lnTo>
                        <a:lnTo>
                          <a:pt x="68" y="217"/>
                        </a:lnTo>
                        <a:lnTo>
                          <a:pt x="65" y="204"/>
                        </a:lnTo>
                        <a:lnTo>
                          <a:pt x="60" y="193"/>
                        </a:lnTo>
                        <a:lnTo>
                          <a:pt x="25" y="145"/>
                        </a:lnTo>
                        <a:lnTo>
                          <a:pt x="1" y="110"/>
                        </a:lnTo>
                        <a:lnTo>
                          <a:pt x="0" y="96"/>
                        </a:lnTo>
                        <a:lnTo>
                          <a:pt x="6" y="79"/>
                        </a:lnTo>
                        <a:lnTo>
                          <a:pt x="17" y="65"/>
                        </a:lnTo>
                        <a:close/>
                      </a:path>
                    </a:pathLst>
                  </a:custGeom>
                  <a:solidFill>
                    <a:srgbClr val="FFC080"/>
                  </a:solidFill>
                  <a:ln w="12700">
                    <a:solidFill>
                      <a:srgbClr val="000000"/>
                    </a:solidFill>
                    <a:prstDash val="solid"/>
                    <a:round/>
                    <a:headEnd/>
                    <a:tailEnd/>
                  </a:ln>
                </p:spPr>
                <p:txBody>
                  <a:bodyPr/>
                  <a:lstStyle/>
                  <a:p>
                    <a:endParaRPr lang="en-US"/>
                  </a:p>
                </p:txBody>
              </p:sp>
            </p:grpSp>
          </p:grpSp>
          <p:sp>
            <p:nvSpPr>
              <p:cNvPr id="53274" name="Arc 63"/>
              <p:cNvSpPr>
                <a:spLocks/>
              </p:cNvSpPr>
              <p:nvPr/>
            </p:nvSpPr>
            <p:spPr bwMode="auto">
              <a:xfrm>
                <a:off x="3826" y="1663"/>
                <a:ext cx="34" cy="62"/>
              </a:xfrm>
              <a:custGeom>
                <a:avLst/>
                <a:gdLst>
                  <a:gd name="T0" fmla="*/ 0 w 25931"/>
                  <a:gd name="T1" fmla="*/ 0 h 25562"/>
                  <a:gd name="T2" fmla="*/ 0 w 25931"/>
                  <a:gd name="T3" fmla="*/ 0 h 25562"/>
                  <a:gd name="T4" fmla="*/ 0 w 25931"/>
                  <a:gd name="T5" fmla="*/ 0 h 25562"/>
                  <a:gd name="T6" fmla="*/ 0 60000 65536"/>
                  <a:gd name="T7" fmla="*/ 0 60000 65536"/>
                  <a:gd name="T8" fmla="*/ 0 60000 65536"/>
                  <a:gd name="T9" fmla="*/ 0 w 25931"/>
                  <a:gd name="T10" fmla="*/ 0 h 25562"/>
                  <a:gd name="T11" fmla="*/ 25931 w 25931"/>
                  <a:gd name="T12" fmla="*/ 25562 h 25562"/>
                </a:gdLst>
                <a:ahLst/>
                <a:cxnLst>
                  <a:cxn ang="T6">
                    <a:pos x="T0" y="T1"/>
                  </a:cxn>
                  <a:cxn ang="T7">
                    <a:pos x="T2" y="T3"/>
                  </a:cxn>
                  <a:cxn ang="T8">
                    <a:pos x="T4" y="T5"/>
                  </a:cxn>
                </a:cxnLst>
                <a:rect l="T9" t="T10" r="T11" b="T12"/>
                <a:pathLst>
                  <a:path w="25931" h="25562" fill="none" extrusionOk="0">
                    <a:moveTo>
                      <a:pt x="25931" y="25123"/>
                    </a:moveTo>
                    <a:cubicBezTo>
                      <a:pt x="24505" y="25415"/>
                      <a:pt x="23054" y="25561"/>
                      <a:pt x="21600" y="25562"/>
                    </a:cubicBezTo>
                    <a:cubicBezTo>
                      <a:pt x="9670" y="25562"/>
                      <a:pt x="0" y="15891"/>
                      <a:pt x="0" y="3962"/>
                    </a:cubicBezTo>
                    <a:cubicBezTo>
                      <a:pt x="-1" y="2632"/>
                      <a:pt x="122" y="1306"/>
                      <a:pt x="366" y="-1"/>
                    </a:cubicBezTo>
                  </a:path>
                  <a:path w="25931" h="25562" stroke="0" extrusionOk="0">
                    <a:moveTo>
                      <a:pt x="25931" y="25123"/>
                    </a:moveTo>
                    <a:cubicBezTo>
                      <a:pt x="24505" y="25415"/>
                      <a:pt x="23054" y="25561"/>
                      <a:pt x="21600" y="25562"/>
                    </a:cubicBezTo>
                    <a:cubicBezTo>
                      <a:pt x="9670" y="25562"/>
                      <a:pt x="0" y="15891"/>
                      <a:pt x="0" y="3962"/>
                    </a:cubicBezTo>
                    <a:cubicBezTo>
                      <a:pt x="-1" y="2632"/>
                      <a:pt x="122" y="1306"/>
                      <a:pt x="366" y="-1"/>
                    </a:cubicBezTo>
                    <a:lnTo>
                      <a:pt x="21600" y="3962"/>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53253" name="Freeform 66"/>
          <p:cNvSpPr>
            <a:spLocks/>
          </p:cNvSpPr>
          <p:nvPr/>
        </p:nvSpPr>
        <p:spPr bwMode="auto">
          <a:xfrm>
            <a:off x="6400801" y="2514601"/>
            <a:ext cx="200025" cy="1489075"/>
          </a:xfrm>
          <a:custGeom>
            <a:avLst/>
            <a:gdLst>
              <a:gd name="T0" fmla="*/ 2147483647 w 126"/>
              <a:gd name="T1" fmla="*/ 0 h 938"/>
              <a:gd name="T2" fmla="*/ 2147483647 w 126"/>
              <a:gd name="T3" fmla="*/ 2147483647 h 938"/>
              <a:gd name="T4" fmla="*/ 2147483647 w 126"/>
              <a:gd name="T5" fmla="*/ 2147483647 h 938"/>
              <a:gd name="T6" fmla="*/ 2147483647 w 126"/>
              <a:gd name="T7" fmla="*/ 2147483647 h 938"/>
              <a:gd name="T8" fmla="*/ 0 w 126"/>
              <a:gd name="T9" fmla="*/ 2147483647 h 938"/>
              <a:gd name="T10" fmla="*/ 2147483647 w 126"/>
              <a:gd name="T11" fmla="*/ 2147483647 h 938"/>
              <a:gd name="T12" fmla="*/ 2147483647 w 126"/>
              <a:gd name="T13" fmla="*/ 2147483647 h 938"/>
              <a:gd name="T14" fmla="*/ 2147483647 w 126"/>
              <a:gd name="T15" fmla="*/ 2147483647 h 938"/>
              <a:gd name="T16" fmla="*/ 2147483647 w 126"/>
              <a:gd name="T17" fmla="*/ 2147483647 h 938"/>
              <a:gd name="T18" fmla="*/ 2147483647 w 126"/>
              <a:gd name="T19" fmla="*/ 2147483647 h 938"/>
              <a:gd name="T20" fmla="*/ 2147483647 w 126"/>
              <a:gd name="T21" fmla="*/ 0 h 938"/>
              <a:gd name="T22" fmla="*/ 2147483647 w 126"/>
              <a:gd name="T23" fmla="*/ 0 h 9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938"/>
              <a:gd name="T38" fmla="*/ 126 w 126"/>
              <a:gd name="T39" fmla="*/ 938 h 9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938">
                <a:moveTo>
                  <a:pt x="40" y="0"/>
                </a:moveTo>
                <a:lnTo>
                  <a:pt x="19" y="135"/>
                </a:lnTo>
                <a:lnTo>
                  <a:pt x="4" y="312"/>
                </a:lnTo>
                <a:lnTo>
                  <a:pt x="7" y="671"/>
                </a:lnTo>
                <a:lnTo>
                  <a:pt x="0" y="839"/>
                </a:lnTo>
                <a:lnTo>
                  <a:pt x="60" y="938"/>
                </a:lnTo>
                <a:lnTo>
                  <a:pt x="122" y="839"/>
                </a:lnTo>
                <a:lnTo>
                  <a:pt x="120" y="671"/>
                </a:lnTo>
                <a:lnTo>
                  <a:pt x="126" y="309"/>
                </a:lnTo>
                <a:lnTo>
                  <a:pt x="102" y="120"/>
                </a:lnTo>
                <a:lnTo>
                  <a:pt x="72" y="0"/>
                </a:lnTo>
                <a:lnTo>
                  <a:pt x="40" y="0"/>
                </a:lnTo>
                <a:close/>
              </a:path>
            </a:pathLst>
          </a:custGeom>
          <a:solidFill>
            <a:srgbClr val="E00000"/>
          </a:solidFill>
          <a:ln w="12700">
            <a:solidFill>
              <a:srgbClr val="000000"/>
            </a:solidFill>
            <a:prstDash val="solid"/>
            <a:round/>
            <a:headEnd/>
            <a:tailEnd/>
          </a:ln>
        </p:spPr>
        <p:txBody>
          <a:bodyPr/>
          <a:lstStyle/>
          <a:p>
            <a:endParaRPr lang="en-US"/>
          </a:p>
        </p:txBody>
      </p:sp>
      <p:grpSp>
        <p:nvGrpSpPr>
          <p:cNvPr id="53254" name="Group 67"/>
          <p:cNvGrpSpPr>
            <a:grpSpLocks/>
          </p:cNvGrpSpPr>
          <p:nvPr/>
        </p:nvGrpSpPr>
        <p:grpSpPr bwMode="auto">
          <a:xfrm>
            <a:off x="5762626" y="1077914"/>
            <a:ext cx="1393825" cy="1063625"/>
            <a:chOff x="2430" y="439"/>
            <a:chExt cx="878" cy="670"/>
          </a:xfrm>
        </p:grpSpPr>
        <p:sp>
          <p:nvSpPr>
            <p:cNvPr id="53256" name="Line 68"/>
            <p:cNvSpPr>
              <a:spLocks noChangeShapeType="1"/>
            </p:cNvSpPr>
            <p:nvPr/>
          </p:nvSpPr>
          <p:spPr bwMode="auto">
            <a:xfrm>
              <a:off x="2430" y="869"/>
              <a:ext cx="95"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7" name="Line 69"/>
            <p:cNvSpPr>
              <a:spLocks noChangeShapeType="1"/>
            </p:cNvSpPr>
            <p:nvPr/>
          </p:nvSpPr>
          <p:spPr bwMode="auto">
            <a:xfrm flipV="1">
              <a:off x="3219" y="913"/>
              <a:ext cx="89" cy="1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8" name="Line 70"/>
            <p:cNvSpPr>
              <a:spLocks noChangeShapeType="1"/>
            </p:cNvSpPr>
            <p:nvPr/>
          </p:nvSpPr>
          <p:spPr bwMode="auto">
            <a:xfrm>
              <a:off x="2600" y="505"/>
              <a:ext cx="51" cy="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9" name="Line 71"/>
            <p:cNvSpPr>
              <a:spLocks noChangeShapeType="1"/>
            </p:cNvSpPr>
            <p:nvPr/>
          </p:nvSpPr>
          <p:spPr bwMode="auto">
            <a:xfrm flipH="1">
              <a:off x="3100" y="526"/>
              <a:ext cx="42" cy="5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0" name="Line 72"/>
            <p:cNvSpPr>
              <a:spLocks noChangeShapeType="1"/>
            </p:cNvSpPr>
            <p:nvPr/>
          </p:nvSpPr>
          <p:spPr bwMode="auto">
            <a:xfrm>
              <a:off x="2876" y="439"/>
              <a:ext cx="2" cy="8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1" name="Line 73"/>
            <p:cNvSpPr>
              <a:spLocks noChangeShapeType="1"/>
            </p:cNvSpPr>
            <p:nvPr/>
          </p:nvSpPr>
          <p:spPr bwMode="auto">
            <a:xfrm>
              <a:off x="2478" y="688"/>
              <a:ext cx="70" cy="2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2" name="Line 74"/>
            <p:cNvSpPr>
              <a:spLocks noChangeShapeType="1"/>
            </p:cNvSpPr>
            <p:nvPr/>
          </p:nvSpPr>
          <p:spPr bwMode="auto">
            <a:xfrm flipH="1">
              <a:off x="3231" y="710"/>
              <a:ext cx="68" cy="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3" name="Line 75"/>
            <p:cNvSpPr>
              <a:spLocks noChangeShapeType="1"/>
            </p:cNvSpPr>
            <p:nvPr/>
          </p:nvSpPr>
          <p:spPr bwMode="auto">
            <a:xfrm flipH="1">
              <a:off x="2487" y="1089"/>
              <a:ext cx="64" cy="2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4" name="Line 76"/>
            <p:cNvSpPr>
              <a:spLocks noChangeShapeType="1"/>
            </p:cNvSpPr>
            <p:nvPr/>
          </p:nvSpPr>
          <p:spPr bwMode="auto">
            <a:xfrm>
              <a:off x="3211" y="1086"/>
              <a:ext cx="79" cy="2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255" name="Rectangle 64"/>
          <p:cNvSpPr>
            <a:spLocks noGrp="1" noChangeArrowheads="1"/>
          </p:cNvSpPr>
          <p:nvPr>
            <p:ph type="title" idx="4294967295"/>
          </p:nvPr>
        </p:nvSpPr>
        <p:spPr>
          <a:xfrm>
            <a:off x="1905000" y="381001"/>
            <a:ext cx="8229600" cy="639763"/>
          </a:xfrm>
        </p:spPr>
        <p:txBody>
          <a:bodyPr vert="horz" lIns="90488" tIns="44450" rIns="90488" bIns="44450" rtlCol="0" anchor="b">
            <a:normAutofit/>
          </a:bodyPr>
          <a:lstStyle/>
          <a:p>
            <a:pPr eaLnBrk="1" hangingPunct="1"/>
            <a:r>
              <a:rPr lang="en-US" altLang="en-US" sz="3600"/>
              <a:t>Questions</a:t>
            </a:r>
          </a:p>
        </p:txBody>
      </p:sp>
    </p:spTree>
    <p:extLst>
      <p:ext uri="{BB962C8B-B14F-4D97-AF65-F5344CB8AC3E}">
        <p14:creationId xmlns:p14="http://schemas.microsoft.com/office/powerpoint/2010/main" val="2089043825"/>
      </p:ext>
    </p:extLst>
  </p:cSld>
  <p:clrMapOvr>
    <a:masterClrMapping/>
  </p:clrMapOvr>
  <p:transition>
    <p:cover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dirty="0" smtClean="0"/>
              <a:t>Purpose of Meeting</a:t>
            </a:r>
          </a:p>
        </p:txBody>
      </p:sp>
      <p:sp>
        <p:nvSpPr>
          <p:cNvPr id="55299" name="Rectangle 3"/>
          <p:cNvSpPr>
            <a:spLocks noGrp="1" noChangeArrowheads="1"/>
          </p:cNvSpPr>
          <p:nvPr>
            <p:ph type="body" idx="1"/>
          </p:nvPr>
        </p:nvSpPr>
        <p:spPr/>
        <p:txBody>
          <a:bodyPr/>
          <a:lstStyle/>
          <a:p>
            <a:r>
              <a:rPr lang="en-US" altLang="en-US" sz="2400" dirty="0" smtClean="0"/>
              <a:t>Project Schedule update</a:t>
            </a:r>
          </a:p>
          <a:p>
            <a:r>
              <a:rPr lang="en-US" altLang="en-US" sz="2400" dirty="0" smtClean="0"/>
              <a:t>Provide </a:t>
            </a:r>
            <a:r>
              <a:rPr lang="en-US" altLang="en-US" sz="2400" dirty="0"/>
              <a:t>an </a:t>
            </a:r>
            <a:r>
              <a:rPr lang="en-US" altLang="en-US" sz="2400" dirty="0" smtClean="0"/>
              <a:t>overview of Section 106 and 4(f) requirements</a:t>
            </a:r>
            <a:endParaRPr lang="en-US" altLang="en-US" sz="2400" dirty="0"/>
          </a:p>
          <a:p>
            <a:r>
              <a:rPr lang="en-US" altLang="en-US" sz="2400" dirty="0"/>
              <a:t>Provide an overview of </a:t>
            </a:r>
            <a:r>
              <a:rPr lang="en-US" altLang="en-US" sz="2400" dirty="0" smtClean="0"/>
              <a:t>bridge railing test levels</a:t>
            </a:r>
            <a:endParaRPr lang="en-US" altLang="en-US" sz="2400" dirty="0"/>
          </a:p>
          <a:p>
            <a:r>
              <a:rPr lang="en-US" altLang="en-US" sz="2400" dirty="0"/>
              <a:t>Discuss alternatives </a:t>
            </a:r>
            <a:r>
              <a:rPr lang="en-US" altLang="en-US" sz="2400" dirty="0" smtClean="0"/>
              <a:t>for new bridge railing</a:t>
            </a:r>
            <a:endParaRPr lang="en-US" altLang="en-US" sz="2400" dirty="0"/>
          </a:p>
          <a:p>
            <a:r>
              <a:rPr lang="en-US" altLang="en-US" sz="2400" dirty="0" smtClean="0"/>
              <a:t>Provide </a:t>
            </a:r>
            <a:r>
              <a:rPr lang="en-US" altLang="en-US" sz="2400" dirty="0"/>
              <a:t>an opportunity to ask questions and voice concerns</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7004" y="5869567"/>
            <a:ext cx="2360612"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6697736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dirty="0" smtClean="0"/>
              <a:t>Project Schedule – Key dates</a:t>
            </a:r>
          </a:p>
        </p:txBody>
      </p:sp>
      <p:sp>
        <p:nvSpPr>
          <p:cNvPr id="55299" name="Rectangle 3"/>
          <p:cNvSpPr>
            <a:spLocks noGrp="1" noChangeArrowheads="1"/>
          </p:cNvSpPr>
          <p:nvPr>
            <p:ph type="body" idx="1"/>
          </p:nvPr>
        </p:nvSpPr>
        <p:spPr/>
        <p:txBody>
          <a:bodyPr/>
          <a:lstStyle/>
          <a:p>
            <a:endParaRPr lang="en-US" altLang="en-US" sz="2400" dirty="0"/>
          </a:p>
          <a:p>
            <a:r>
              <a:rPr lang="en-US" altLang="en-US" sz="2400" dirty="0" smtClean="0"/>
              <a:t>Final Plans/ Presentation	- 	April 2017</a:t>
            </a:r>
            <a:endParaRPr lang="en-US" altLang="en-US" sz="2400" dirty="0"/>
          </a:p>
          <a:p>
            <a:r>
              <a:rPr lang="en-US" altLang="en-US" sz="2400" dirty="0" smtClean="0"/>
              <a:t>Project Advertised 		- 	August 2017</a:t>
            </a:r>
            <a:endParaRPr lang="en-US" altLang="en-US" sz="2400" dirty="0"/>
          </a:p>
          <a:p>
            <a:r>
              <a:rPr lang="en-US" altLang="en-US" sz="2400" dirty="0" smtClean="0"/>
              <a:t>Emergency Services</a:t>
            </a:r>
          </a:p>
          <a:p>
            <a:pPr marL="457200" lvl="1" indent="0">
              <a:buNone/>
            </a:pPr>
            <a:r>
              <a:rPr lang="en-US" altLang="en-US" sz="2000" dirty="0" smtClean="0"/>
              <a:t> </a:t>
            </a:r>
            <a:r>
              <a:rPr lang="en-US" altLang="en-US" sz="2000" dirty="0" err="1" smtClean="0"/>
              <a:t>PreClosure</a:t>
            </a:r>
            <a:r>
              <a:rPr lang="en-US" altLang="en-US" sz="2000" dirty="0" smtClean="0"/>
              <a:t> Meeting		-	March 2018</a:t>
            </a:r>
          </a:p>
          <a:p>
            <a:r>
              <a:rPr lang="en-US" altLang="en-US" sz="2400" dirty="0" smtClean="0"/>
              <a:t>Bridge closure (21days)	-	April 2018</a:t>
            </a:r>
          </a:p>
          <a:p>
            <a:r>
              <a:rPr lang="en-US" altLang="en-US" sz="2400" dirty="0" smtClean="0"/>
              <a:t>Bridge opening 		-	May 2018</a:t>
            </a:r>
          </a:p>
          <a:p>
            <a:r>
              <a:rPr lang="en-US" altLang="en-US" sz="2400" dirty="0" smtClean="0"/>
              <a:t>Project Complete 		- 	 June 2018</a:t>
            </a:r>
            <a:endParaRPr lang="en-US" altLang="en-US" sz="2400"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7004" y="5869567"/>
            <a:ext cx="2360612"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41267935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bwMode="auto">
          <a:xfrm>
            <a:off x="2418425" y="6303146"/>
            <a:ext cx="7355150" cy="554854"/>
          </a:xfrm>
          <a:prstGeom prst="rect">
            <a:avLst/>
          </a:prstGeom>
          <a:solidFill>
            <a:schemeClr val="bg1">
              <a:alpha val="80000"/>
            </a:schemeClr>
          </a:solidFill>
          <a:ln w="9525">
            <a:noFill/>
            <a:miter lim="800000"/>
            <a:headEnd/>
            <a:tailEnd/>
          </a:ln>
        </p:spPr>
        <p:txBody>
          <a:bodyPr vert="horz" wrap="square" lIns="91440" tIns="0" rIns="91440" bIns="45720" numCol="1" anchor="ctr" anchorCtr="0" compatLnSpc="1">
            <a:prstTxWarp prst="textNoShape">
              <a:avLst/>
            </a:prstTxWarp>
          </a:bodyPr>
          <a:lstStyle>
            <a:lvl1pPr marL="457200" indent="-287338" algn="ctr" eaLnBrk="0" hangingPunct="0">
              <a:spcBef>
                <a:spcPct val="20000"/>
              </a:spcBef>
              <a:buClr>
                <a:schemeClr val="tx1">
                  <a:lumMod val="50000"/>
                  <a:lumOff val="50000"/>
                </a:schemeClr>
              </a:buClr>
              <a:buFont typeface="Wingdings" pitchFamily="2" charset="2"/>
              <a:buNone/>
              <a:defRPr sz="2400" b="0" baseline="0">
                <a:latin typeface="Segoe UI Semibold" panose="020B0702040204020203" pitchFamily="34" charset="0"/>
                <a:ea typeface="Segoe UI" panose="020B0502040204020203" pitchFamily="34" charset="0"/>
                <a:cs typeface="Segoe UI" panose="020B0502040204020203" pitchFamily="34" charset="0"/>
              </a:defRPr>
            </a:lvl1pPr>
            <a:lvl2pPr marL="742950" indent="-285750" eaLnBrk="0" hangingPunct="0">
              <a:spcBef>
                <a:spcPct val="20000"/>
              </a:spcBef>
              <a:buClr>
                <a:schemeClr val="tx1">
                  <a:lumMod val="50000"/>
                  <a:lumOff val="50000"/>
                </a:schemeClr>
              </a:buClr>
              <a:buFont typeface="Arial" charset="0"/>
              <a:buChar char="–"/>
              <a:defRPr sz="18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eaLnBrk="0" hangingPunct="0">
              <a:spcBef>
                <a:spcPct val="20000"/>
              </a:spcBef>
              <a:buFont typeface="Arial" charset="0"/>
              <a:buChar char="•"/>
              <a:defRPr sz="2400">
                <a:latin typeface="+mn-lt"/>
                <a:cs typeface="+mn-cs"/>
              </a:defRPr>
            </a:lvl3pPr>
            <a:lvl4pPr marL="1600200" indent="-228600" eaLnBrk="0" hangingPunct="0">
              <a:spcBef>
                <a:spcPct val="20000"/>
              </a:spcBef>
              <a:buFont typeface="Arial" charset="0"/>
              <a:buChar char="–"/>
              <a:defRPr sz="2000">
                <a:latin typeface="+mn-lt"/>
                <a:cs typeface="+mn-cs"/>
              </a:defRPr>
            </a:lvl4pPr>
            <a:lvl5pPr marL="2057400" indent="-228600" eaLnBrk="0" hangingPunct="0">
              <a:spcBef>
                <a:spcPct val="20000"/>
              </a:spcBef>
              <a:buFont typeface="Arial" charset="0"/>
              <a:buChar char="»"/>
              <a:defRPr sz="2000">
                <a:latin typeface="+mn-lt"/>
                <a:cs typeface="+mn-cs"/>
              </a:defRPr>
            </a:lvl5pPr>
            <a:lvl6pPr marL="2514600" indent="-228600">
              <a:spcBef>
                <a:spcPct val="20000"/>
              </a:spcBef>
              <a:buFont typeface="Arial" pitchFamily="34" charset="0"/>
              <a:buChar char="•"/>
              <a:defRPr sz="2000">
                <a:latin typeface="+mn-lt"/>
                <a:cs typeface="+mn-cs"/>
              </a:defRPr>
            </a:lvl6pPr>
            <a:lvl7pPr marL="2971800" indent="-228600">
              <a:spcBef>
                <a:spcPct val="20000"/>
              </a:spcBef>
              <a:buFont typeface="Arial" pitchFamily="34" charset="0"/>
              <a:buChar char="•"/>
              <a:defRPr sz="2000">
                <a:latin typeface="+mn-lt"/>
                <a:cs typeface="+mn-cs"/>
              </a:defRPr>
            </a:lvl7pPr>
            <a:lvl8pPr marL="3429000" indent="-228600">
              <a:spcBef>
                <a:spcPct val="20000"/>
              </a:spcBef>
              <a:buFont typeface="Arial" pitchFamily="34" charset="0"/>
              <a:buChar char="•"/>
              <a:defRPr sz="2000">
                <a:latin typeface="+mn-lt"/>
                <a:cs typeface="+mn-cs"/>
              </a:defRPr>
            </a:lvl8pPr>
            <a:lvl9pPr marL="3886200" indent="-228600">
              <a:spcBef>
                <a:spcPct val="20000"/>
              </a:spcBef>
              <a:buFont typeface="Arial" pitchFamily="34" charset="0"/>
              <a:buChar char="•"/>
              <a:defRPr sz="2000">
                <a:latin typeface="+mn-lt"/>
                <a:cs typeface="+mn-cs"/>
              </a:defRPr>
            </a:lvl9pPr>
          </a:lstStyle>
          <a:p>
            <a:r>
              <a:rPr lang="en-US" dirty="0">
                <a:solidFill>
                  <a:srgbClr val="0070C0"/>
                </a:solidFill>
              </a:rPr>
              <a:t>Location Map</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2581"/>
          <a:stretch/>
        </p:blipFill>
        <p:spPr>
          <a:xfrm>
            <a:off x="1563604" y="106240"/>
            <a:ext cx="9052123" cy="6108941"/>
          </a:xfrm>
          <a:prstGeom prst="rect">
            <a:avLst/>
          </a:prstGeom>
        </p:spPr>
      </p:pic>
      <p:pic>
        <p:nvPicPr>
          <p:cNvPr id="7" name="Picture 3" descr="C:\Users\lstone\AppData\Local\Microsoft\Windows\Temporary Internet Files\Content.IE5\MMH49P3M\large-compass-166.6-12916[1].gif"/>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10073351" y="403232"/>
            <a:ext cx="500550" cy="593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697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86" t="15820" r="23929" b="24762"/>
          <a:stretch/>
        </p:blipFill>
        <p:spPr bwMode="auto">
          <a:xfrm>
            <a:off x="1042126" y="0"/>
            <a:ext cx="1002496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4027055" y="1765300"/>
            <a:ext cx="2971800" cy="2667000"/>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6883400" y="1447800"/>
            <a:ext cx="1346200" cy="12319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229600" y="1216967"/>
            <a:ext cx="2197268" cy="461665"/>
          </a:xfrm>
          <a:prstGeom prst="rect">
            <a:avLst/>
          </a:prstGeom>
          <a:solidFill>
            <a:schemeClr val="bg1">
              <a:alpha val="88000"/>
            </a:schemeClr>
          </a:solidFill>
          <a:ln>
            <a:noFill/>
          </a:ln>
          <a:effectLst>
            <a:outerShdw blurRad="50800" dist="50800" dir="5400000" algn="ctr" rotWithShape="0">
              <a:srgbClr val="000000">
                <a:alpha val="29000"/>
              </a:srgbClr>
            </a:outerShdw>
          </a:effectLst>
        </p:spPr>
        <p:txBody>
          <a:bodyPr wrap="none" rtlCol="0">
            <a:spAutoFit/>
          </a:bodyPr>
          <a:lstStyle/>
          <a:p>
            <a:r>
              <a:rPr lang="en-US" sz="2400" dirty="0">
                <a:solidFill>
                  <a:srgbClr val="FFC000"/>
                </a:solidFill>
              </a:rPr>
              <a:t>Project Location</a:t>
            </a:r>
          </a:p>
        </p:txBody>
      </p:sp>
    </p:spTree>
    <p:extLst>
      <p:ext uri="{BB962C8B-B14F-4D97-AF65-F5344CB8AC3E}">
        <p14:creationId xmlns:p14="http://schemas.microsoft.com/office/powerpoint/2010/main" val="41834720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6000" b="-6000"/>
          </a:stretch>
        </a:blipFill>
        <a:effectLst/>
      </p:bgPr>
    </p:bg>
    <p:spTree>
      <p:nvGrpSpPr>
        <p:cNvPr id="1" name=""/>
        <p:cNvGrpSpPr/>
        <p:nvPr/>
      </p:nvGrpSpPr>
      <p:grpSpPr>
        <a:xfrm>
          <a:off x="0" y="0"/>
          <a:ext cx="0" cy="0"/>
          <a:chOff x="0" y="0"/>
          <a:chExt cx="0" cy="0"/>
        </a:xfrm>
      </p:grpSpPr>
      <p:sp>
        <p:nvSpPr>
          <p:cNvPr id="7" name="Rectangle 6"/>
          <p:cNvSpPr/>
          <p:nvPr/>
        </p:nvSpPr>
        <p:spPr>
          <a:xfrm>
            <a:off x="3574052" y="673825"/>
            <a:ext cx="4714875" cy="5553075"/>
          </a:xfrm>
          <a:prstGeom prst="rect">
            <a:avLst/>
          </a:prstGeom>
          <a:solidFill>
            <a:schemeClr val="tx1">
              <a:alpha val="5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Garamond" panose="02020404030301010803" pitchFamily="18" charset="0"/>
                <a:ea typeface="+mn-ea"/>
                <a:cs typeface="+mn-cs"/>
              </a:rPr>
              <a:t>Section 106 of the National Historic Preservation Act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Garamond" panose="02020404030301010803" pitchFamily="18" charset="0"/>
                <a:ea typeface="+mn-ea"/>
                <a:cs typeface="+mn-cs"/>
              </a:rPr>
              <a:t>&amp;</a:t>
            </a:r>
            <a:endParaRPr kumimoji="0" lang="en-US" sz="24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Garamond" panose="02020404030301010803" pitchFamily="18" charset="0"/>
                <a:ea typeface="+mn-ea"/>
                <a:cs typeface="+mn-cs"/>
              </a:rPr>
              <a:t>Section 4(f) of the Department of Transportation Act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white"/>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white"/>
                </a:solidFill>
                <a:effectLst/>
                <a:uLnTx/>
                <a:uFillTx/>
                <a:latin typeface="Garamond" panose="02020404030301010803" pitchFamily="18" charset="0"/>
                <a:ea typeface="+mn-ea"/>
                <a:cs typeface="+mn-cs"/>
              </a:rPr>
              <a:t>Kyle Obenauer, </a:t>
            </a:r>
            <a:r>
              <a:rPr kumimoji="0" lang="en-US" sz="1800" b="0" i="1" u="none" strike="noStrike" kern="1200" cap="none" spc="0" normalizeH="0" baseline="0" noProof="0" dirty="0" err="1" smtClean="0">
                <a:ln>
                  <a:noFill/>
                </a:ln>
                <a:solidFill>
                  <a:prstClr val="white"/>
                </a:solidFill>
                <a:effectLst/>
                <a:uLnTx/>
                <a:uFillTx/>
                <a:latin typeface="Garamond" panose="02020404030301010803" pitchFamily="18" charset="0"/>
                <a:ea typeface="+mn-ea"/>
                <a:cs typeface="+mn-cs"/>
              </a:rPr>
              <a:t>VTrans</a:t>
            </a:r>
            <a:r>
              <a:rPr kumimoji="0" lang="en-US" sz="1800" b="0" i="1" u="none" strike="noStrike" kern="1200" cap="none" spc="0" normalizeH="0" baseline="0" noProof="0" dirty="0" smtClean="0">
                <a:ln>
                  <a:noFill/>
                </a:ln>
                <a:solidFill>
                  <a:prstClr val="white"/>
                </a:solidFill>
                <a:effectLst/>
                <a:uLnTx/>
                <a:uFillTx/>
                <a:latin typeface="Garamond" panose="02020404030301010803" pitchFamily="18" charset="0"/>
                <a:ea typeface="+mn-ea"/>
                <a:cs typeface="+mn-cs"/>
              </a:rPr>
              <a:t> Historic Preservation Specialist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white"/>
                </a:solidFill>
                <a:effectLst/>
                <a:uLnTx/>
                <a:uFillTx/>
                <a:latin typeface="Garamond" panose="02020404030301010803" pitchFamily="18" charset="0"/>
                <a:ea typeface="+mn-ea"/>
                <a:cs typeface="+mn-cs"/>
              </a:rPr>
              <a:t>(</a:t>
            </a:r>
            <a:r>
              <a:rPr kumimoji="0" lang="en-US" sz="1600" b="0" i="1" u="none" strike="noStrike" kern="1200" cap="none" spc="0" normalizeH="0" baseline="0" noProof="0" dirty="0" smtClean="0">
                <a:ln>
                  <a:noFill/>
                </a:ln>
                <a:solidFill>
                  <a:prstClr val="white"/>
                </a:solidFill>
                <a:effectLst/>
                <a:uLnTx/>
                <a:uFillTx/>
                <a:latin typeface="Garamond" panose="02020404030301010803" pitchFamily="18" charset="0"/>
                <a:ea typeface="+mn-ea"/>
                <a:cs typeface="+mn-cs"/>
              </a:rPr>
              <a:t>Woodstock Village, 1914)</a:t>
            </a:r>
            <a:endPar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23209456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82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627223" y="1782914"/>
            <a:ext cx="5474337" cy="3881164"/>
          </a:xfrm>
          <a:prstGeom prst="rect">
            <a:avLst/>
          </a:prstGeom>
        </p:spPr>
      </p:pic>
      <p:sp>
        <p:nvSpPr>
          <p:cNvPr id="4" name="TextBox 3"/>
          <p:cNvSpPr txBox="1"/>
          <p:nvPr/>
        </p:nvSpPr>
        <p:spPr>
          <a:xfrm>
            <a:off x="3748320" y="194856"/>
            <a:ext cx="470923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Section 106 Review</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104503" y="1309767"/>
            <a:ext cx="6355080" cy="49552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Section 106 of the National Historic Preservation Act (1966)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Requires that federal agencies having direct or indirect jurisdiction over a federally-funded </a:t>
            </a:r>
            <a:r>
              <a:rPr kumimoji="0" lang="en-US" sz="2800" b="0" i="0" u="sng"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undertaking </a:t>
            </a:r>
            <a:r>
              <a:rPr kumimoji="0" lang="en-US" sz="2800" b="0"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take into account </a:t>
            </a:r>
            <a:r>
              <a:rPr kumimoji="0" lang="en-US" sz="2800" b="1"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“the effect of the undertaking on any district, site, building, structure, or object that is included or eligible for inclusion in the National Register.”</a:t>
            </a:r>
            <a:endPar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27192869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82000"/>
          </a:schemeClr>
        </a:solidFill>
        <a:effectLst/>
      </p:bgPr>
    </p:bg>
    <p:spTree>
      <p:nvGrpSpPr>
        <p:cNvPr id="1" name=""/>
        <p:cNvGrpSpPr/>
        <p:nvPr/>
      </p:nvGrpSpPr>
      <p:grpSpPr>
        <a:xfrm>
          <a:off x="0" y="0"/>
          <a:ext cx="0" cy="0"/>
          <a:chOff x="0" y="0"/>
          <a:chExt cx="0" cy="0"/>
        </a:xfrm>
      </p:grpSpPr>
      <p:sp>
        <p:nvSpPr>
          <p:cNvPr id="4" name="TextBox 3"/>
          <p:cNvSpPr txBox="1"/>
          <p:nvPr/>
        </p:nvSpPr>
        <p:spPr>
          <a:xfrm>
            <a:off x="993495" y="271599"/>
            <a:ext cx="4792594"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Section 4(f) Review</a:t>
            </a:r>
            <a:endParaRPr kumimoji="0" lang="en-US" sz="4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2" name="Picture 1"/>
          <p:cNvPicPr>
            <a:picLocks noChangeAspect="1"/>
          </p:cNvPicPr>
          <p:nvPr/>
        </p:nvPicPr>
        <p:blipFill>
          <a:blip r:embed="rId2"/>
          <a:stretch>
            <a:fillRect/>
          </a:stretch>
        </p:blipFill>
        <p:spPr>
          <a:xfrm>
            <a:off x="6948120" y="271599"/>
            <a:ext cx="5114340" cy="6200367"/>
          </a:xfrm>
          <a:prstGeom prst="rect">
            <a:avLst/>
          </a:prstGeom>
        </p:spPr>
      </p:pic>
      <p:sp>
        <p:nvSpPr>
          <p:cNvPr id="5" name="TextBox 4"/>
          <p:cNvSpPr txBox="1"/>
          <p:nvPr/>
        </p:nvSpPr>
        <p:spPr>
          <a:xfrm>
            <a:off x="80535" y="1166948"/>
            <a:ext cx="6618514"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Section 4(f) of the Department of Transportation Act (1966)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Section 4(f) applies to projects that receive funding from or require approval by an agency of the U.S. Department of </a:t>
            </a:r>
            <a:r>
              <a:rPr kumimoji="0" lang="en-US" sz="2400" b="0"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Transportation;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Section 4(f) refers to the original section within the U.S. Department of Transportation Act of 1966 which established the requirement for consideration of park and recreational lands, wildlife and waterfowl refuges, and historic sites in transportation project development. </a:t>
            </a:r>
            <a:endParaRPr kumimoji="0" lang="en-US" sz="3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16634069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Link to a Document" ma:contentTypeID="0x01010A00F26E2C3EDB525A46AE2B0D587E72B36A" ma:contentTypeVersion="11" ma:contentTypeDescription="Create a link to a document in a different location." ma:contentTypeScope="" ma:versionID="8450a48c2acc8303fa8838b989dcf7a4">
  <xsd:schema xmlns:xsd="http://www.w3.org/2001/XMLSchema" xmlns:xs="http://www.w3.org/2001/XMLSchema" xmlns:p="http://schemas.microsoft.com/office/2006/metadata/properties" xmlns:ns2="2a208fe3-8287-4a8b-b629-d45392ca0f10" xmlns:ns3="22ec0dd7-095b-41f2-b8b8-a624496b8c6b" targetNamespace="http://schemas.microsoft.com/office/2006/metadata/properties" ma:root="true" ma:fieldsID="7d186c4c516abedccde54e2f9ee634bd" ns2:_="" ns3:_="">
    <xsd:import namespace="2a208fe3-8287-4a8b-b629-d45392ca0f10"/>
    <xsd:import namespace="22ec0dd7-095b-41f2-b8b8-a624496b8c6b"/>
    <xsd:element name="properties">
      <xsd:complexType>
        <xsd:sequence>
          <xsd:element name="documentManagement">
            <xsd:complexType>
              <xsd:all>
                <xsd:element ref="ns2:SharedWithUser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208fe3-8287-4a8b-b629-d45392ca0f10" elementFormDefault="qualified">
    <xsd:import namespace="http://schemas.microsoft.com/office/2006/documentManagement/types"/>
    <xsd:import namespace="http://schemas.microsoft.com/office/infopath/2007/PartnerControls"/>
    <xsd:element name="SharedWithUsers" ma:index="7"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2ec0dd7-095b-41f2-b8b8-a624496b8c6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22ec0dd7-095b-41f2-b8b8-a624496b8c6b">E23TXWV46JPD-525374251-843</_dlc_DocId>
    <_dlc_DocIdUrl xmlns="22ec0dd7-095b-41f2-b8b8-a624496b8c6b">
      <Url>https://outside.vermont.gov/agency/VTRANS/external/Projects/_layouts/15/DocIdRedir.aspx?ID=E23TXWV46JPD-525374251-843</Url>
      <Description>E23TXWV46JPD-525374251-843</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D1F4ABC-B521-47BE-B1DE-FAE43E243414}"/>
</file>

<file path=customXml/itemProps2.xml><?xml version="1.0" encoding="utf-8"?>
<ds:datastoreItem xmlns:ds="http://schemas.openxmlformats.org/officeDocument/2006/customXml" ds:itemID="{398021DF-63EE-41EC-A737-354E227892F8}"/>
</file>

<file path=customXml/itemProps3.xml><?xml version="1.0" encoding="utf-8"?>
<ds:datastoreItem xmlns:ds="http://schemas.openxmlformats.org/officeDocument/2006/customXml" ds:itemID="{48A49C96-2FE3-4A03-B89C-78ADA125F9BE}"/>
</file>

<file path=customXml/itemProps4.xml><?xml version="1.0" encoding="utf-8"?>
<ds:datastoreItem xmlns:ds="http://schemas.openxmlformats.org/officeDocument/2006/customXml" ds:itemID="{87636950-F39C-4475-8768-2D5ECCDE88C8}"/>
</file>

<file path=docProps/app.xml><?xml version="1.0" encoding="utf-8"?>
<Properties xmlns="http://schemas.openxmlformats.org/officeDocument/2006/extended-properties" xmlns:vt="http://schemas.openxmlformats.org/officeDocument/2006/docPropsVTypes">
  <TotalTime>1491</TotalTime>
  <Words>941</Words>
  <Application>Microsoft Office PowerPoint</Application>
  <PresentationFormat>Widescreen</PresentationFormat>
  <Paragraphs>118</Paragraphs>
  <Slides>27</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Light</vt:lpstr>
      <vt:lpstr>Garamond</vt:lpstr>
      <vt:lpstr>Segoe UI</vt:lpstr>
      <vt:lpstr>Segoe UI Semibold</vt:lpstr>
      <vt:lpstr>Times New Roman</vt:lpstr>
      <vt:lpstr>Wingdings</vt:lpstr>
      <vt:lpstr>Office Theme</vt:lpstr>
      <vt:lpstr>Woodstock Village BF 020-2(43) Bridge Railing Alternatives Meeting US Route 4 – Bridge #51 over Kedron Brook</vt:lpstr>
      <vt:lpstr>Introductions</vt:lpstr>
      <vt:lpstr>Purpose of Meeting</vt:lpstr>
      <vt:lpstr>Project Schedule – Key 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Bridge Railing Testing </vt:lpstr>
      <vt:lpstr>Bridge Railing Test Level</vt:lpstr>
      <vt:lpstr>NCHRP 350 Dynamic Testing</vt:lpstr>
      <vt:lpstr>Bridge 51 Test Level Requirements</vt:lpstr>
      <vt:lpstr>Woodstock Village BF 020-2(43)</vt:lpstr>
      <vt:lpstr>Existing Bridge Rail</vt:lpstr>
      <vt:lpstr>C411 Bridge Rail–Texas Classic (TL2)</vt:lpstr>
      <vt:lpstr>Example Pedestrian Rail </vt:lpstr>
      <vt:lpstr>Evaluation of Concrete Rail Cracking</vt:lpstr>
      <vt:lpstr>C412 Bridge Rail (TL-4)</vt:lpstr>
      <vt:lpstr>S-352 Combination Rail (TL-4)</vt:lpstr>
      <vt:lpstr>Concrete Bridge Railing – recessed panels(TL-2)</vt:lpstr>
      <vt:lpstr>FOLLOW UP:</vt:lpstr>
      <vt:lpstr>Questions</vt:lpstr>
    </vt:vector>
  </TitlesOfParts>
  <Company>Vermont Agency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Woodstock Village BF 020-2(43)</dc:title>
  <dc:creator>Beard, Daniel</dc:creator>
  <cp:lastModifiedBy>Lammer, William</cp:lastModifiedBy>
  <cp:revision>82</cp:revision>
  <dcterms:created xsi:type="dcterms:W3CDTF">2016-10-13T14:20:33Z</dcterms:created>
  <dcterms:modified xsi:type="dcterms:W3CDTF">2016-12-13T18:37:09Z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0x01010A00F26E2C3EDB525A46AE2B0D587E72B36A</vt:lpwstr>
  </property>
  <property fmtid="{D5CDD505-2E9C-101B-9397-08002B2CF9AE}" pid="3" name="_dlc_DocIdItemGuid">
    <vt:lpwstr>748a34ed-16fb-403c-b939-b329854a5eed</vt:lpwstr>
  </property>
</Properties>
</file>